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xls" ContentType="application/vnd.ms-exce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9"/>
  </p:notesMasterIdLst>
  <p:sldIdLst>
    <p:sldId id="256" r:id="rId2"/>
    <p:sldId id="258" r:id="rId3"/>
    <p:sldId id="317" r:id="rId4"/>
    <p:sldId id="318" r:id="rId5"/>
    <p:sldId id="319" r:id="rId6"/>
    <p:sldId id="320" r:id="rId7"/>
    <p:sldId id="270" r:id="rId8"/>
    <p:sldId id="271" r:id="rId9"/>
    <p:sldId id="272" r:id="rId10"/>
    <p:sldId id="321" r:id="rId11"/>
    <p:sldId id="322" r:id="rId12"/>
    <p:sldId id="323" r:id="rId13"/>
    <p:sldId id="324" r:id="rId14"/>
    <p:sldId id="325" r:id="rId15"/>
    <p:sldId id="326" r:id="rId16"/>
    <p:sldId id="328" r:id="rId17"/>
    <p:sldId id="327" r:id="rId18"/>
    <p:sldId id="329" r:id="rId19"/>
    <p:sldId id="330" r:id="rId20"/>
    <p:sldId id="331" r:id="rId21"/>
    <p:sldId id="332" r:id="rId22"/>
    <p:sldId id="333" r:id="rId23"/>
    <p:sldId id="334" r:id="rId24"/>
    <p:sldId id="335" r:id="rId25"/>
    <p:sldId id="374" r:id="rId26"/>
    <p:sldId id="336" r:id="rId27"/>
    <p:sldId id="337" r:id="rId28"/>
    <p:sldId id="338" r:id="rId29"/>
    <p:sldId id="339" r:id="rId30"/>
    <p:sldId id="340" r:id="rId31"/>
    <p:sldId id="341" r:id="rId32"/>
    <p:sldId id="342" r:id="rId33"/>
    <p:sldId id="343" r:id="rId34"/>
    <p:sldId id="345" r:id="rId35"/>
    <p:sldId id="346" r:id="rId36"/>
    <p:sldId id="347" r:id="rId37"/>
    <p:sldId id="348" r:id="rId38"/>
    <p:sldId id="349" r:id="rId39"/>
    <p:sldId id="350" r:id="rId40"/>
    <p:sldId id="351" r:id="rId41"/>
    <p:sldId id="352" r:id="rId42"/>
    <p:sldId id="353" r:id="rId43"/>
    <p:sldId id="354" r:id="rId44"/>
    <p:sldId id="355" r:id="rId45"/>
    <p:sldId id="356" r:id="rId46"/>
    <p:sldId id="357" r:id="rId47"/>
    <p:sldId id="358" r:id="rId48"/>
    <p:sldId id="359" r:id="rId49"/>
    <p:sldId id="371" r:id="rId50"/>
    <p:sldId id="360" r:id="rId51"/>
    <p:sldId id="361" r:id="rId52"/>
    <p:sldId id="362" r:id="rId53"/>
    <p:sldId id="363" r:id="rId54"/>
    <p:sldId id="294" r:id="rId55"/>
    <p:sldId id="364" r:id="rId56"/>
    <p:sldId id="365" r:id="rId57"/>
    <p:sldId id="366" r:id="rId58"/>
    <p:sldId id="367" r:id="rId59"/>
    <p:sldId id="368" r:id="rId60"/>
    <p:sldId id="369" r:id="rId61"/>
    <p:sldId id="372" r:id="rId62"/>
    <p:sldId id="370" r:id="rId63"/>
    <p:sldId id="312" r:id="rId64"/>
    <p:sldId id="263" r:id="rId65"/>
    <p:sldId id="311" r:id="rId66"/>
    <p:sldId id="373" r:id="rId67"/>
    <p:sldId id="316" r:id="rId6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83" autoAdjust="0"/>
    <p:restoredTop sz="93638" autoAdjust="0"/>
  </p:normalViewPr>
  <p:slideViewPr>
    <p:cSldViewPr>
      <p:cViewPr varScale="1">
        <p:scale>
          <a:sx n="69" d="100"/>
          <a:sy n="69" d="100"/>
        </p:scale>
        <p:origin x="-118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image" Target="../media/image6.jpeg"/></Relationships>
</file>

<file path=ppt/diagrams/_rels/data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48F6FE-7994-4389-9CE8-EF701967EE23}" type="doc">
      <dgm:prSet loTypeId="urn:microsoft.com/office/officeart/2005/8/layout/list1" loCatId="list" qsTypeId="urn:microsoft.com/office/officeart/2005/8/quickstyle/simple1#1" qsCatId="simple" csTypeId="urn:microsoft.com/office/officeart/2005/8/colors/accent1_2#1" csCatId="accent1" phldr="1"/>
      <dgm:spPr/>
      <dgm:t>
        <a:bodyPr/>
        <a:lstStyle/>
        <a:p>
          <a:endParaRPr lang="ru-RU"/>
        </a:p>
      </dgm:t>
    </dgm:pt>
    <dgm:pt modelId="{D753E576-3DBA-4470-9C5E-F2841536F3C0}">
      <dgm:prSet phldrT="[Текст]" custT="1">
        <dgm:style>
          <a:lnRef idx="0">
            <a:schemeClr val="accent3"/>
          </a:lnRef>
          <a:fillRef idx="3">
            <a:schemeClr val="accent3"/>
          </a:fillRef>
          <a:effectRef idx="3">
            <a:schemeClr val="accent3"/>
          </a:effectRef>
          <a:fontRef idx="minor">
            <a:schemeClr val="lt1"/>
          </a:fontRef>
        </dgm:style>
      </dgm:prSet>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ru-RU" sz="2400" dirty="0" smtClean="0"/>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t>составление  проекта бюджета поселения</a:t>
          </a:r>
        </a:p>
        <a:p>
          <a:pPr defTabSz="1022350">
            <a:lnSpc>
              <a:spcPct val="90000"/>
            </a:lnSpc>
            <a:spcBef>
              <a:spcPct val="0"/>
            </a:spcBef>
            <a:spcAft>
              <a:spcPct val="35000"/>
            </a:spcAft>
          </a:pPr>
          <a:endParaRPr lang="ru-RU" sz="2400" dirty="0"/>
        </a:p>
      </dgm:t>
    </dgm:pt>
    <dgm:pt modelId="{D56E713A-115D-4FD5-A6E5-10A271542116}" type="parTrans" cxnId="{D792E66E-B256-4C9D-AC1C-69EBFA261806}">
      <dgm:prSet/>
      <dgm:spPr/>
      <dgm:t>
        <a:bodyPr/>
        <a:lstStyle/>
        <a:p>
          <a:endParaRPr lang="ru-RU" sz="2000"/>
        </a:p>
      </dgm:t>
    </dgm:pt>
    <dgm:pt modelId="{A4404CBE-C9B3-45F1-A743-F18FA08B04C1}" type="sibTrans" cxnId="{D792E66E-B256-4C9D-AC1C-69EBFA261806}">
      <dgm:prSet/>
      <dgm:spPr/>
      <dgm:t>
        <a:bodyPr/>
        <a:lstStyle/>
        <a:p>
          <a:endParaRPr lang="ru-RU" sz="2000"/>
        </a:p>
      </dgm:t>
    </dgm:pt>
    <dgm:pt modelId="{BE3D6A20-4B07-4553-8E2F-CC44765E222B}">
      <dgm:prSet phldrT="[Текст]" custT="1">
        <dgm:style>
          <a:lnRef idx="0">
            <a:schemeClr val="accent4"/>
          </a:lnRef>
          <a:fillRef idx="3">
            <a:schemeClr val="accent4"/>
          </a:fillRef>
          <a:effectRef idx="3">
            <a:schemeClr val="accent4"/>
          </a:effectRef>
          <a:fontRef idx="minor">
            <a:schemeClr val="lt1"/>
          </a:fontRef>
        </dgm:style>
      </dgm:prSet>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ru-RU" sz="2400" dirty="0" smtClean="0"/>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t>осуществление  контроля за его исполнением</a:t>
          </a:r>
        </a:p>
        <a:p>
          <a:pPr defTabSz="711200">
            <a:lnSpc>
              <a:spcPct val="90000"/>
            </a:lnSpc>
            <a:spcBef>
              <a:spcPct val="0"/>
            </a:spcBef>
            <a:spcAft>
              <a:spcPct val="35000"/>
            </a:spcAft>
          </a:pPr>
          <a:endParaRPr lang="ru-RU" sz="2400" dirty="0"/>
        </a:p>
      </dgm:t>
    </dgm:pt>
    <dgm:pt modelId="{11CA843C-6E04-4783-8274-99D0A6BE520E}" type="parTrans" cxnId="{EA845442-D6D7-4DEC-928E-D02C068672AC}">
      <dgm:prSet/>
      <dgm:spPr/>
      <dgm:t>
        <a:bodyPr/>
        <a:lstStyle/>
        <a:p>
          <a:endParaRPr lang="ru-RU" sz="2000"/>
        </a:p>
      </dgm:t>
    </dgm:pt>
    <dgm:pt modelId="{F79D2238-70D6-4E63-AFFB-A4518332AEFD}" type="sibTrans" cxnId="{EA845442-D6D7-4DEC-928E-D02C068672AC}">
      <dgm:prSet/>
      <dgm:spPr/>
      <dgm:t>
        <a:bodyPr/>
        <a:lstStyle/>
        <a:p>
          <a:endParaRPr lang="ru-RU" sz="2000"/>
        </a:p>
      </dgm:t>
    </dgm:pt>
    <dgm:pt modelId="{8D7F0580-8295-4109-A62D-CEE4C3274A4B}">
      <dgm:prSet phldrT="[Текст]" custT="1">
        <dgm:style>
          <a:lnRef idx="0">
            <a:schemeClr val="accent1"/>
          </a:lnRef>
          <a:fillRef idx="3">
            <a:schemeClr val="accent1"/>
          </a:fillRef>
          <a:effectRef idx="3">
            <a:schemeClr val="accent1"/>
          </a:effectRef>
          <a:fontRef idx="minor">
            <a:schemeClr val="lt1"/>
          </a:fontRef>
        </dgm:style>
      </dgm:prSet>
      <dgm:spPr/>
      <dgm:t>
        <a:bodyPr/>
        <a:lstStyle/>
        <a:p>
          <a:r>
            <a:rPr lang="ru-RU" sz="2400" dirty="0" smtClean="0"/>
            <a:t>составление отчета об исполнении бюджета поселения</a:t>
          </a:r>
          <a:endParaRPr lang="ru-RU" sz="2400" dirty="0"/>
        </a:p>
      </dgm:t>
    </dgm:pt>
    <dgm:pt modelId="{B5ADD924-B56E-4DED-A2ED-8E42E781F7FC}" type="parTrans" cxnId="{F22D0CDF-991A-4F49-AFE5-83CA8F405E9C}">
      <dgm:prSet/>
      <dgm:spPr/>
      <dgm:t>
        <a:bodyPr/>
        <a:lstStyle/>
        <a:p>
          <a:endParaRPr lang="ru-RU" sz="2000"/>
        </a:p>
      </dgm:t>
    </dgm:pt>
    <dgm:pt modelId="{50B98B7D-C839-4534-BBE0-CB22B91DBA0D}" type="sibTrans" cxnId="{F22D0CDF-991A-4F49-AFE5-83CA8F405E9C}">
      <dgm:prSet/>
      <dgm:spPr/>
      <dgm:t>
        <a:bodyPr/>
        <a:lstStyle/>
        <a:p>
          <a:endParaRPr lang="ru-RU" sz="2000"/>
        </a:p>
      </dgm:t>
    </dgm:pt>
    <dgm:pt modelId="{B1D3E2EA-4989-4566-A357-BBF2339306CC}">
      <dgm:prSet custT="1">
        <dgm:style>
          <a:lnRef idx="0">
            <a:schemeClr val="accent2"/>
          </a:lnRef>
          <a:fillRef idx="3">
            <a:schemeClr val="accent2"/>
          </a:fillRef>
          <a:effectRef idx="3">
            <a:schemeClr val="accent2"/>
          </a:effectRef>
          <a:fontRef idx="minor">
            <a:schemeClr val="lt1"/>
          </a:fontRef>
        </dgm:style>
      </dgm:prSet>
      <dgm:spPr/>
      <dgm:t>
        <a:bodyPr/>
        <a:lstStyle/>
        <a:p>
          <a:r>
            <a:rPr lang="ru-RU" sz="2400" dirty="0" smtClean="0"/>
            <a:t>исполнение бюджета поселения</a:t>
          </a:r>
          <a:endParaRPr lang="ru-RU" sz="2400" dirty="0"/>
        </a:p>
      </dgm:t>
    </dgm:pt>
    <dgm:pt modelId="{495D4A1C-A2C5-4333-8068-0B1857B75FF1}" type="parTrans" cxnId="{7FFE2100-6419-4E79-9238-21A6CCE6E98F}">
      <dgm:prSet/>
      <dgm:spPr/>
      <dgm:t>
        <a:bodyPr/>
        <a:lstStyle/>
        <a:p>
          <a:endParaRPr lang="ru-RU" sz="2000"/>
        </a:p>
      </dgm:t>
    </dgm:pt>
    <dgm:pt modelId="{ED8DF663-1B08-4352-B6FF-E62197FDB1D1}" type="sibTrans" cxnId="{7FFE2100-6419-4E79-9238-21A6CCE6E98F}">
      <dgm:prSet/>
      <dgm:spPr/>
      <dgm:t>
        <a:bodyPr/>
        <a:lstStyle/>
        <a:p>
          <a:endParaRPr lang="ru-RU" sz="2000"/>
        </a:p>
      </dgm:t>
    </dgm:pt>
    <dgm:pt modelId="{73AB5D1A-F692-491A-9B3C-4A5F1E9EBAB2}" type="pres">
      <dgm:prSet presAssocID="{8848F6FE-7994-4389-9CE8-EF701967EE23}" presName="linear" presStyleCnt="0">
        <dgm:presLayoutVars>
          <dgm:dir/>
          <dgm:animLvl val="lvl"/>
          <dgm:resizeHandles val="exact"/>
        </dgm:presLayoutVars>
      </dgm:prSet>
      <dgm:spPr/>
      <dgm:t>
        <a:bodyPr/>
        <a:lstStyle/>
        <a:p>
          <a:endParaRPr lang="ru-RU"/>
        </a:p>
      </dgm:t>
    </dgm:pt>
    <dgm:pt modelId="{77630391-BF4C-4959-ABB4-A3B3480477DD}" type="pres">
      <dgm:prSet presAssocID="{D753E576-3DBA-4470-9C5E-F2841536F3C0}" presName="parentLin" presStyleCnt="0"/>
      <dgm:spPr/>
    </dgm:pt>
    <dgm:pt modelId="{8B7627F4-EE9E-4598-AFD5-F18546676DF4}" type="pres">
      <dgm:prSet presAssocID="{D753E576-3DBA-4470-9C5E-F2841536F3C0}" presName="parentLeftMargin" presStyleLbl="node1" presStyleIdx="0" presStyleCnt="4"/>
      <dgm:spPr/>
      <dgm:t>
        <a:bodyPr/>
        <a:lstStyle/>
        <a:p>
          <a:endParaRPr lang="ru-RU"/>
        </a:p>
      </dgm:t>
    </dgm:pt>
    <dgm:pt modelId="{3219AF14-3909-4969-A720-6B04F68B6A76}" type="pres">
      <dgm:prSet presAssocID="{D753E576-3DBA-4470-9C5E-F2841536F3C0}" presName="parentText" presStyleLbl="node1" presStyleIdx="0" presStyleCnt="4" custLinFactNeighborX="2262" custLinFactNeighborY="-6741">
        <dgm:presLayoutVars>
          <dgm:chMax val="0"/>
          <dgm:bulletEnabled val="1"/>
        </dgm:presLayoutVars>
      </dgm:prSet>
      <dgm:spPr/>
      <dgm:t>
        <a:bodyPr/>
        <a:lstStyle/>
        <a:p>
          <a:endParaRPr lang="ru-RU"/>
        </a:p>
      </dgm:t>
    </dgm:pt>
    <dgm:pt modelId="{01FE84A5-6C85-4B64-9887-0876BEB59DD7}" type="pres">
      <dgm:prSet presAssocID="{D753E576-3DBA-4470-9C5E-F2841536F3C0}" presName="negativeSpace" presStyleCnt="0"/>
      <dgm:spPr/>
    </dgm:pt>
    <dgm:pt modelId="{F6E7F7E5-4D4E-4BF0-A99A-D8FF21A872FF}" type="pres">
      <dgm:prSet presAssocID="{D753E576-3DBA-4470-9C5E-F2841536F3C0}" presName="childText" presStyleLbl="conFgAcc1" presStyleIdx="0" presStyleCnt="4" custLinFactNeighborX="1394" custLinFactNeighborY="-65713">
        <dgm:presLayoutVars>
          <dgm:bulletEnabled val="1"/>
        </dgm:presLayoutVars>
      </dgm:prSet>
      <dgm:spPr/>
    </dgm:pt>
    <dgm:pt modelId="{18AFA7C0-ABEF-45E2-B970-312D18C87AE7}" type="pres">
      <dgm:prSet presAssocID="{A4404CBE-C9B3-45F1-A743-F18FA08B04C1}" presName="spaceBetweenRectangles" presStyleCnt="0"/>
      <dgm:spPr/>
    </dgm:pt>
    <dgm:pt modelId="{ADD33074-21E5-42D1-8C52-F99BA26620A7}" type="pres">
      <dgm:prSet presAssocID="{B1D3E2EA-4989-4566-A357-BBF2339306CC}" presName="parentLin" presStyleCnt="0"/>
      <dgm:spPr/>
    </dgm:pt>
    <dgm:pt modelId="{158A8F66-AA0B-4EA9-83CB-E3872BEC8602}" type="pres">
      <dgm:prSet presAssocID="{B1D3E2EA-4989-4566-A357-BBF2339306CC}" presName="parentLeftMargin" presStyleLbl="node1" presStyleIdx="0" presStyleCnt="4"/>
      <dgm:spPr/>
      <dgm:t>
        <a:bodyPr/>
        <a:lstStyle/>
        <a:p>
          <a:endParaRPr lang="ru-RU"/>
        </a:p>
      </dgm:t>
    </dgm:pt>
    <dgm:pt modelId="{3207F40B-C36C-4566-AB7F-A3B0D035A4D3}" type="pres">
      <dgm:prSet presAssocID="{B1D3E2EA-4989-4566-A357-BBF2339306CC}" presName="parentText" presStyleLbl="node1" presStyleIdx="1" presStyleCnt="4">
        <dgm:presLayoutVars>
          <dgm:chMax val="0"/>
          <dgm:bulletEnabled val="1"/>
        </dgm:presLayoutVars>
      </dgm:prSet>
      <dgm:spPr/>
      <dgm:t>
        <a:bodyPr/>
        <a:lstStyle/>
        <a:p>
          <a:endParaRPr lang="ru-RU"/>
        </a:p>
      </dgm:t>
    </dgm:pt>
    <dgm:pt modelId="{86A3C2B7-EE41-4082-A349-040006C93D28}" type="pres">
      <dgm:prSet presAssocID="{B1D3E2EA-4989-4566-A357-BBF2339306CC}" presName="negativeSpace" presStyleCnt="0"/>
      <dgm:spPr/>
    </dgm:pt>
    <dgm:pt modelId="{4A7FB9F4-8830-418C-99B0-AB6F94143982}" type="pres">
      <dgm:prSet presAssocID="{B1D3E2EA-4989-4566-A357-BBF2339306CC}" presName="childText" presStyleLbl="conFgAcc1" presStyleIdx="1" presStyleCnt="4">
        <dgm:presLayoutVars>
          <dgm:bulletEnabled val="1"/>
        </dgm:presLayoutVars>
      </dgm:prSet>
      <dgm:spPr/>
    </dgm:pt>
    <dgm:pt modelId="{B8713C3F-E178-4240-8C4E-A65071DF8BF8}" type="pres">
      <dgm:prSet presAssocID="{ED8DF663-1B08-4352-B6FF-E62197FDB1D1}" presName="spaceBetweenRectangles" presStyleCnt="0"/>
      <dgm:spPr/>
    </dgm:pt>
    <dgm:pt modelId="{1DC3F629-7C7B-42B3-A48D-E5DFB8A4C364}" type="pres">
      <dgm:prSet presAssocID="{BE3D6A20-4B07-4553-8E2F-CC44765E222B}" presName="parentLin" presStyleCnt="0"/>
      <dgm:spPr/>
    </dgm:pt>
    <dgm:pt modelId="{F07AB6E8-585B-440F-998A-9152E8303DF6}" type="pres">
      <dgm:prSet presAssocID="{BE3D6A20-4B07-4553-8E2F-CC44765E222B}" presName="parentLeftMargin" presStyleLbl="node1" presStyleIdx="1" presStyleCnt="4"/>
      <dgm:spPr/>
      <dgm:t>
        <a:bodyPr/>
        <a:lstStyle/>
        <a:p>
          <a:endParaRPr lang="ru-RU"/>
        </a:p>
      </dgm:t>
    </dgm:pt>
    <dgm:pt modelId="{9650B46C-297E-495F-BE99-C395E909607E}" type="pres">
      <dgm:prSet presAssocID="{BE3D6A20-4B07-4553-8E2F-CC44765E222B}" presName="parentText" presStyleLbl="node1" presStyleIdx="2" presStyleCnt="4" custLinFactNeighborX="11795" custLinFactNeighborY="-1015">
        <dgm:presLayoutVars>
          <dgm:chMax val="0"/>
          <dgm:bulletEnabled val="1"/>
        </dgm:presLayoutVars>
      </dgm:prSet>
      <dgm:spPr/>
      <dgm:t>
        <a:bodyPr/>
        <a:lstStyle/>
        <a:p>
          <a:endParaRPr lang="ru-RU"/>
        </a:p>
      </dgm:t>
    </dgm:pt>
    <dgm:pt modelId="{F3646A20-7A3B-4AAF-9F7B-D81E1F4A726F}" type="pres">
      <dgm:prSet presAssocID="{BE3D6A20-4B07-4553-8E2F-CC44765E222B}" presName="negativeSpace" presStyleCnt="0"/>
      <dgm:spPr/>
    </dgm:pt>
    <dgm:pt modelId="{B6571F08-2388-4B0E-A8A2-1177100564A9}" type="pres">
      <dgm:prSet presAssocID="{BE3D6A20-4B07-4553-8E2F-CC44765E222B}" presName="childText" presStyleLbl="conFgAcc1" presStyleIdx="2" presStyleCnt="4">
        <dgm:presLayoutVars>
          <dgm:bulletEnabled val="1"/>
        </dgm:presLayoutVars>
      </dgm:prSet>
      <dgm:spPr/>
    </dgm:pt>
    <dgm:pt modelId="{AF364DD7-5BF3-478A-81B7-187254D0B5E4}" type="pres">
      <dgm:prSet presAssocID="{F79D2238-70D6-4E63-AFFB-A4518332AEFD}" presName="spaceBetweenRectangles" presStyleCnt="0"/>
      <dgm:spPr/>
    </dgm:pt>
    <dgm:pt modelId="{FAA94545-0C3D-4F45-9C48-435D9469BB2E}" type="pres">
      <dgm:prSet presAssocID="{8D7F0580-8295-4109-A62D-CEE4C3274A4B}" presName="parentLin" presStyleCnt="0"/>
      <dgm:spPr/>
    </dgm:pt>
    <dgm:pt modelId="{B181FEAF-D817-4320-86B6-AA37C6747308}" type="pres">
      <dgm:prSet presAssocID="{8D7F0580-8295-4109-A62D-CEE4C3274A4B}" presName="parentLeftMargin" presStyleLbl="node1" presStyleIdx="2" presStyleCnt="4"/>
      <dgm:spPr/>
      <dgm:t>
        <a:bodyPr/>
        <a:lstStyle/>
        <a:p>
          <a:endParaRPr lang="ru-RU"/>
        </a:p>
      </dgm:t>
    </dgm:pt>
    <dgm:pt modelId="{617C6C15-361D-4D70-8C59-655AD85CFBDD}" type="pres">
      <dgm:prSet presAssocID="{8D7F0580-8295-4109-A62D-CEE4C3274A4B}" presName="parentText" presStyleLbl="node1" presStyleIdx="3" presStyleCnt="4" custScaleX="108488">
        <dgm:presLayoutVars>
          <dgm:chMax val="0"/>
          <dgm:bulletEnabled val="1"/>
        </dgm:presLayoutVars>
      </dgm:prSet>
      <dgm:spPr/>
      <dgm:t>
        <a:bodyPr/>
        <a:lstStyle/>
        <a:p>
          <a:endParaRPr lang="ru-RU"/>
        </a:p>
      </dgm:t>
    </dgm:pt>
    <dgm:pt modelId="{5509F5AA-1515-4A7D-92F2-19E50D294E48}" type="pres">
      <dgm:prSet presAssocID="{8D7F0580-8295-4109-A62D-CEE4C3274A4B}" presName="negativeSpace" presStyleCnt="0"/>
      <dgm:spPr/>
    </dgm:pt>
    <dgm:pt modelId="{7AE01E90-A894-4A03-912B-CB99201F44B5}" type="pres">
      <dgm:prSet presAssocID="{8D7F0580-8295-4109-A62D-CEE4C3274A4B}" presName="childText" presStyleLbl="conFgAcc1" presStyleIdx="3" presStyleCnt="4">
        <dgm:presLayoutVars>
          <dgm:bulletEnabled val="1"/>
        </dgm:presLayoutVars>
      </dgm:prSet>
      <dgm:spPr/>
    </dgm:pt>
  </dgm:ptLst>
  <dgm:cxnLst>
    <dgm:cxn modelId="{EDD60659-8BC0-4E51-8DDB-C292A11C2361}" type="presOf" srcId="{D753E576-3DBA-4470-9C5E-F2841536F3C0}" destId="{3219AF14-3909-4969-A720-6B04F68B6A76}" srcOrd="1" destOrd="0" presId="urn:microsoft.com/office/officeart/2005/8/layout/list1"/>
    <dgm:cxn modelId="{7FFE2100-6419-4E79-9238-21A6CCE6E98F}" srcId="{8848F6FE-7994-4389-9CE8-EF701967EE23}" destId="{B1D3E2EA-4989-4566-A357-BBF2339306CC}" srcOrd="1" destOrd="0" parTransId="{495D4A1C-A2C5-4333-8068-0B1857B75FF1}" sibTransId="{ED8DF663-1B08-4352-B6FF-E62197FDB1D1}"/>
    <dgm:cxn modelId="{37D422B7-2EF0-490D-8697-64B4A4E4C1D8}" type="presOf" srcId="{8848F6FE-7994-4389-9CE8-EF701967EE23}" destId="{73AB5D1A-F692-491A-9B3C-4A5F1E9EBAB2}" srcOrd="0" destOrd="0" presId="urn:microsoft.com/office/officeart/2005/8/layout/list1"/>
    <dgm:cxn modelId="{8E6A95CE-77A8-4127-8D44-C34B4805BCF1}" type="presOf" srcId="{B1D3E2EA-4989-4566-A357-BBF2339306CC}" destId="{3207F40B-C36C-4566-AB7F-A3B0D035A4D3}" srcOrd="1" destOrd="0" presId="urn:microsoft.com/office/officeart/2005/8/layout/list1"/>
    <dgm:cxn modelId="{EA845442-D6D7-4DEC-928E-D02C068672AC}" srcId="{8848F6FE-7994-4389-9CE8-EF701967EE23}" destId="{BE3D6A20-4B07-4553-8E2F-CC44765E222B}" srcOrd="2" destOrd="0" parTransId="{11CA843C-6E04-4783-8274-99D0A6BE520E}" sibTransId="{F79D2238-70D6-4E63-AFFB-A4518332AEFD}"/>
    <dgm:cxn modelId="{C3DA0189-D890-4C71-ADE2-D3EDEDDE9A9C}" type="presOf" srcId="{BE3D6A20-4B07-4553-8E2F-CC44765E222B}" destId="{9650B46C-297E-495F-BE99-C395E909607E}" srcOrd="1" destOrd="0" presId="urn:microsoft.com/office/officeart/2005/8/layout/list1"/>
    <dgm:cxn modelId="{18D0F29B-F125-4A99-9016-DFA7538C113A}" type="presOf" srcId="{D753E576-3DBA-4470-9C5E-F2841536F3C0}" destId="{8B7627F4-EE9E-4598-AFD5-F18546676DF4}" srcOrd="0" destOrd="0" presId="urn:microsoft.com/office/officeart/2005/8/layout/list1"/>
    <dgm:cxn modelId="{444E8E2D-92A9-4851-B70C-F0F15F3EAA89}" type="presOf" srcId="{8D7F0580-8295-4109-A62D-CEE4C3274A4B}" destId="{617C6C15-361D-4D70-8C59-655AD85CFBDD}" srcOrd="1" destOrd="0" presId="urn:microsoft.com/office/officeart/2005/8/layout/list1"/>
    <dgm:cxn modelId="{F22D0CDF-991A-4F49-AFE5-83CA8F405E9C}" srcId="{8848F6FE-7994-4389-9CE8-EF701967EE23}" destId="{8D7F0580-8295-4109-A62D-CEE4C3274A4B}" srcOrd="3" destOrd="0" parTransId="{B5ADD924-B56E-4DED-A2ED-8E42E781F7FC}" sibTransId="{50B98B7D-C839-4534-BBE0-CB22B91DBA0D}"/>
    <dgm:cxn modelId="{D792E66E-B256-4C9D-AC1C-69EBFA261806}" srcId="{8848F6FE-7994-4389-9CE8-EF701967EE23}" destId="{D753E576-3DBA-4470-9C5E-F2841536F3C0}" srcOrd="0" destOrd="0" parTransId="{D56E713A-115D-4FD5-A6E5-10A271542116}" sibTransId="{A4404CBE-C9B3-45F1-A743-F18FA08B04C1}"/>
    <dgm:cxn modelId="{3A183B5D-A419-48CE-BF94-BC9736FC7E66}" type="presOf" srcId="{8D7F0580-8295-4109-A62D-CEE4C3274A4B}" destId="{B181FEAF-D817-4320-86B6-AA37C6747308}" srcOrd="0" destOrd="0" presId="urn:microsoft.com/office/officeart/2005/8/layout/list1"/>
    <dgm:cxn modelId="{C498C0EF-D284-4B9A-8A96-D05F279B58C7}" type="presOf" srcId="{B1D3E2EA-4989-4566-A357-BBF2339306CC}" destId="{158A8F66-AA0B-4EA9-83CB-E3872BEC8602}" srcOrd="0" destOrd="0" presId="urn:microsoft.com/office/officeart/2005/8/layout/list1"/>
    <dgm:cxn modelId="{A78ECFF2-2418-4855-8C0C-7E5640F93CB7}" type="presOf" srcId="{BE3D6A20-4B07-4553-8E2F-CC44765E222B}" destId="{F07AB6E8-585B-440F-998A-9152E8303DF6}" srcOrd="0" destOrd="0" presId="urn:microsoft.com/office/officeart/2005/8/layout/list1"/>
    <dgm:cxn modelId="{797FD285-13C7-4C85-A669-FED0F409E37A}" type="presParOf" srcId="{73AB5D1A-F692-491A-9B3C-4A5F1E9EBAB2}" destId="{77630391-BF4C-4959-ABB4-A3B3480477DD}" srcOrd="0" destOrd="0" presId="urn:microsoft.com/office/officeart/2005/8/layout/list1"/>
    <dgm:cxn modelId="{3A139FC1-9761-480E-AF14-E22717A68D2E}" type="presParOf" srcId="{77630391-BF4C-4959-ABB4-A3B3480477DD}" destId="{8B7627F4-EE9E-4598-AFD5-F18546676DF4}" srcOrd="0" destOrd="0" presId="urn:microsoft.com/office/officeart/2005/8/layout/list1"/>
    <dgm:cxn modelId="{59D9D856-3DB1-44F2-B25F-80287D328CCF}" type="presParOf" srcId="{77630391-BF4C-4959-ABB4-A3B3480477DD}" destId="{3219AF14-3909-4969-A720-6B04F68B6A76}" srcOrd="1" destOrd="0" presId="urn:microsoft.com/office/officeart/2005/8/layout/list1"/>
    <dgm:cxn modelId="{ECEAB09E-95F5-48E2-A63F-40BDF119E9EA}" type="presParOf" srcId="{73AB5D1A-F692-491A-9B3C-4A5F1E9EBAB2}" destId="{01FE84A5-6C85-4B64-9887-0876BEB59DD7}" srcOrd="1" destOrd="0" presId="urn:microsoft.com/office/officeart/2005/8/layout/list1"/>
    <dgm:cxn modelId="{DE60E8A2-8B73-49A8-896C-E88CB85A5B79}" type="presParOf" srcId="{73AB5D1A-F692-491A-9B3C-4A5F1E9EBAB2}" destId="{F6E7F7E5-4D4E-4BF0-A99A-D8FF21A872FF}" srcOrd="2" destOrd="0" presId="urn:microsoft.com/office/officeart/2005/8/layout/list1"/>
    <dgm:cxn modelId="{85533B18-10DE-43C8-A25A-2D7F45688175}" type="presParOf" srcId="{73AB5D1A-F692-491A-9B3C-4A5F1E9EBAB2}" destId="{18AFA7C0-ABEF-45E2-B970-312D18C87AE7}" srcOrd="3" destOrd="0" presId="urn:microsoft.com/office/officeart/2005/8/layout/list1"/>
    <dgm:cxn modelId="{EBE29896-7B9F-4C0C-AA2A-98AF305E4FF4}" type="presParOf" srcId="{73AB5D1A-F692-491A-9B3C-4A5F1E9EBAB2}" destId="{ADD33074-21E5-42D1-8C52-F99BA26620A7}" srcOrd="4" destOrd="0" presId="urn:microsoft.com/office/officeart/2005/8/layout/list1"/>
    <dgm:cxn modelId="{4F51E4D2-560B-4EFF-9DAD-908DDA2D8682}" type="presParOf" srcId="{ADD33074-21E5-42D1-8C52-F99BA26620A7}" destId="{158A8F66-AA0B-4EA9-83CB-E3872BEC8602}" srcOrd="0" destOrd="0" presId="urn:microsoft.com/office/officeart/2005/8/layout/list1"/>
    <dgm:cxn modelId="{1E6B7D42-35F8-4CC2-AA3D-0F0587F4C5E0}" type="presParOf" srcId="{ADD33074-21E5-42D1-8C52-F99BA26620A7}" destId="{3207F40B-C36C-4566-AB7F-A3B0D035A4D3}" srcOrd="1" destOrd="0" presId="urn:microsoft.com/office/officeart/2005/8/layout/list1"/>
    <dgm:cxn modelId="{6047D473-3505-4AA3-869B-3E38D7612C51}" type="presParOf" srcId="{73AB5D1A-F692-491A-9B3C-4A5F1E9EBAB2}" destId="{86A3C2B7-EE41-4082-A349-040006C93D28}" srcOrd="5" destOrd="0" presId="urn:microsoft.com/office/officeart/2005/8/layout/list1"/>
    <dgm:cxn modelId="{17FF5988-904A-4345-B6E7-3681EE3A9CB1}" type="presParOf" srcId="{73AB5D1A-F692-491A-9B3C-4A5F1E9EBAB2}" destId="{4A7FB9F4-8830-418C-99B0-AB6F94143982}" srcOrd="6" destOrd="0" presId="urn:microsoft.com/office/officeart/2005/8/layout/list1"/>
    <dgm:cxn modelId="{70BABB12-D1ED-4E1D-8A7E-555136B9DB23}" type="presParOf" srcId="{73AB5D1A-F692-491A-9B3C-4A5F1E9EBAB2}" destId="{B8713C3F-E178-4240-8C4E-A65071DF8BF8}" srcOrd="7" destOrd="0" presId="urn:microsoft.com/office/officeart/2005/8/layout/list1"/>
    <dgm:cxn modelId="{481DA201-D39E-4DE8-A0B4-A4AC7D6096D1}" type="presParOf" srcId="{73AB5D1A-F692-491A-9B3C-4A5F1E9EBAB2}" destId="{1DC3F629-7C7B-42B3-A48D-E5DFB8A4C364}" srcOrd="8" destOrd="0" presId="urn:microsoft.com/office/officeart/2005/8/layout/list1"/>
    <dgm:cxn modelId="{EBD2E0F4-6B41-46D3-B05E-2BBDC32008B9}" type="presParOf" srcId="{1DC3F629-7C7B-42B3-A48D-E5DFB8A4C364}" destId="{F07AB6E8-585B-440F-998A-9152E8303DF6}" srcOrd="0" destOrd="0" presId="urn:microsoft.com/office/officeart/2005/8/layout/list1"/>
    <dgm:cxn modelId="{FB217949-A068-4C1E-B479-B94B35F24B26}" type="presParOf" srcId="{1DC3F629-7C7B-42B3-A48D-E5DFB8A4C364}" destId="{9650B46C-297E-495F-BE99-C395E909607E}" srcOrd="1" destOrd="0" presId="urn:microsoft.com/office/officeart/2005/8/layout/list1"/>
    <dgm:cxn modelId="{E974E51E-1BD3-42D3-88F1-FD9ABF1F0BB9}" type="presParOf" srcId="{73AB5D1A-F692-491A-9B3C-4A5F1E9EBAB2}" destId="{F3646A20-7A3B-4AAF-9F7B-D81E1F4A726F}" srcOrd="9" destOrd="0" presId="urn:microsoft.com/office/officeart/2005/8/layout/list1"/>
    <dgm:cxn modelId="{167D3859-5AF6-4B4A-980E-B14BCEDFAB19}" type="presParOf" srcId="{73AB5D1A-F692-491A-9B3C-4A5F1E9EBAB2}" destId="{B6571F08-2388-4B0E-A8A2-1177100564A9}" srcOrd="10" destOrd="0" presId="urn:microsoft.com/office/officeart/2005/8/layout/list1"/>
    <dgm:cxn modelId="{4B663824-70F6-4A72-9838-1F3073E15070}" type="presParOf" srcId="{73AB5D1A-F692-491A-9B3C-4A5F1E9EBAB2}" destId="{AF364DD7-5BF3-478A-81B7-187254D0B5E4}" srcOrd="11" destOrd="0" presId="urn:microsoft.com/office/officeart/2005/8/layout/list1"/>
    <dgm:cxn modelId="{C2E37E3E-D884-4058-BB84-C29430F4850E}" type="presParOf" srcId="{73AB5D1A-F692-491A-9B3C-4A5F1E9EBAB2}" destId="{FAA94545-0C3D-4F45-9C48-435D9469BB2E}" srcOrd="12" destOrd="0" presId="urn:microsoft.com/office/officeart/2005/8/layout/list1"/>
    <dgm:cxn modelId="{E47B0387-1ABD-49FB-98C9-580293C96F9E}" type="presParOf" srcId="{FAA94545-0C3D-4F45-9C48-435D9469BB2E}" destId="{B181FEAF-D817-4320-86B6-AA37C6747308}" srcOrd="0" destOrd="0" presId="urn:microsoft.com/office/officeart/2005/8/layout/list1"/>
    <dgm:cxn modelId="{1BEC33C2-757E-4C5E-8212-F1E50E02BB0D}" type="presParOf" srcId="{FAA94545-0C3D-4F45-9C48-435D9469BB2E}" destId="{617C6C15-361D-4D70-8C59-655AD85CFBDD}" srcOrd="1" destOrd="0" presId="urn:microsoft.com/office/officeart/2005/8/layout/list1"/>
    <dgm:cxn modelId="{C991E7B2-9164-48FA-8747-1DCA5DE23158}" type="presParOf" srcId="{73AB5D1A-F692-491A-9B3C-4A5F1E9EBAB2}" destId="{5509F5AA-1515-4A7D-92F2-19E50D294E48}" srcOrd="13" destOrd="0" presId="urn:microsoft.com/office/officeart/2005/8/layout/list1"/>
    <dgm:cxn modelId="{0860736F-00A3-46C6-8099-B3E56543620C}" type="presParOf" srcId="{73AB5D1A-F692-491A-9B3C-4A5F1E9EBAB2}" destId="{7AE01E90-A894-4A03-912B-CB99201F44B5}" srcOrd="14" destOrd="0" presId="urn:microsoft.com/office/officeart/2005/8/layout/list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A57FA74-2EBF-4EE8-B5D2-C73365D518EA}" type="doc">
      <dgm:prSet loTypeId="urn:microsoft.com/office/officeart/2005/8/layout/hList7#1" loCatId="list" qsTypeId="urn:microsoft.com/office/officeart/2005/8/quickstyle/simple1#2" qsCatId="simple" csTypeId="urn:microsoft.com/office/officeart/2005/8/colors/accent1_2#2" csCatId="accent1" phldr="1"/>
      <dgm:spPr/>
      <dgm:t>
        <a:bodyPr/>
        <a:lstStyle/>
        <a:p>
          <a:endParaRPr lang="ru-RU"/>
        </a:p>
      </dgm:t>
    </dgm:pt>
    <dgm:pt modelId="{A5C4BBA5-8145-4B3A-93DD-ACA8F626C2E0}">
      <dgm:prSet phldrT="[Текст]">
        <dgm:style>
          <a:lnRef idx="1">
            <a:schemeClr val="accent5"/>
          </a:lnRef>
          <a:fillRef idx="2">
            <a:schemeClr val="accent5"/>
          </a:fillRef>
          <a:effectRef idx="1">
            <a:schemeClr val="accent5"/>
          </a:effectRef>
          <a:fontRef idx="minor">
            <a:schemeClr val="dk1"/>
          </a:fontRef>
        </dgm:style>
      </dgm:prSet>
      <dgm:spPr/>
      <dgm:t>
        <a:bodyPr/>
        <a:lstStyle/>
        <a:p>
          <a:r>
            <a:rPr lang="ru-RU" dirty="0" smtClean="0"/>
            <a:t>организация сбора и вывоза  бытовых отходов </a:t>
          </a:r>
          <a:endParaRPr lang="ru-RU" dirty="0"/>
        </a:p>
      </dgm:t>
    </dgm:pt>
    <dgm:pt modelId="{74562C20-96B4-44D2-BD53-8FC88ADAA9CB}" type="parTrans" cxnId="{E3CAC498-8DC7-4BDC-811F-67F84A22B40C}">
      <dgm:prSet/>
      <dgm:spPr/>
      <dgm:t>
        <a:bodyPr/>
        <a:lstStyle/>
        <a:p>
          <a:endParaRPr lang="ru-RU"/>
        </a:p>
      </dgm:t>
    </dgm:pt>
    <dgm:pt modelId="{4185B700-EC52-436E-9920-BD2161301F0C}" type="sibTrans" cxnId="{E3CAC498-8DC7-4BDC-811F-67F84A22B40C}">
      <dgm:prSet/>
      <dgm:spPr/>
      <dgm:t>
        <a:bodyPr/>
        <a:lstStyle/>
        <a:p>
          <a:endParaRPr lang="ru-RU"/>
        </a:p>
      </dgm:t>
    </dgm:pt>
    <dgm:pt modelId="{36F26864-C822-495A-839F-170F78B5BA71}">
      <dgm:prSet phldrT="[Текст]">
        <dgm:style>
          <a:lnRef idx="1">
            <a:schemeClr val="accent2"/>
          </a:lnRef>
          <a:fillRef idx="2">
            <a:schemeClr val="accent2"/>
          </a:fillRef>
          <a:effectRef idx="1">
            <a:schemeClr val="accent2"/>
          </a:effectRef>
          <a:fontRef idx="minor">
            <a:schemeClr val="dk1"/>
          </a:fontRef>
        </dgm:style>
      </dgm:prSet>
      <dgm:spPr/>
      <dgm:t>
        <a:bodyPr/>
        <a:lstStyle/>
        <a:p>
          <a:endParaRPr lang="ru-RU" dirty="0" smtClean="0"/>
        </a:p>
        <a:p>
          <a:r>
            <a:rPr lang="ru-RU" dirty="0" smtClean="0"/>
            <a:t>организация ритуальных услуг и содержание мест захоронения </a:t>
          </a:r>
          <a:endParaRPr lang="ru-RU" dirty="0"/>
        </a:p>
      </dgm:t>
    </dgm:pt>
    <dgm:pt modelId="{7886C1DB-D29E-4FC2-825E-C3D61C3164C6}" type="sibTrans" cxnId="{25FAD283-1747-4179-AFFF-A84FC8B5F66C}">
      <dgm:prSet/>
      <dgm:spPr/>
      <dgm:t>
        <a:bodyPr/>
        <a:lstStyle/>
        <a:p>
          <a:endParaRPr lang="ru-RU"/>
        </a:p>
      </dgm:t>
    </dgm:pt>
    <dgm:pt modelId="{C4ACF357-907E-4FC7-A9F2-D1BCF8D0E854}" type="parTrans" cxnId="{25FAD283-1747-4179-AFFF-A84FC8B5F66C}">
      <dgm:prSet/>
      <dgm:spPr/>
      <dgm:t>
        <a:bodyPr/>
        <a:lstStyle/>
        <a:p>
          <a:endParaRPr lang="ru-RU"/>
        </a:p>
      </dgm:t>
    </dgm:pt>
    <dgm:pt modelId="{82AC7399-2A3F-4CCB-B166-AFE6DFF35EAD}" type="pres">
      <dgm:prSet presAssocID="{8A57FA74-2EBF-4EE8-B5D2-C73365D518EA}" presName="Name0" presStyleCnt="0">
        <dgm:presLayoutVars>
          <dgm:dir/>
          <dgm:resizeHandles val="exact"/>
        </dgm:presLayoutVars>
      </dgm:prSet>
      <dgm:spPr/>
      <dgm:t>
        <a:bodyPr/>
        <a:lstStyle/>
        <a:p>
          <a:endParaRPr lang="ru-RU"/>
        </a:p>
      </dgm:t>
    </dgm:pt>
    <dgm:pt modelId="{C16FA868-7EF8-47B1-BB85-D202C026D893}" type="pres">
      <dgm:prSet presAssocID="{8A57FA74-2EBF-4EE8-B5D2-C73365D518EA}" presName="fgShape" presStyleLbl="fgShp" presStyleIdx="0" presStyleCnt="1" custScaleX="102196" custLinFactNeighborX="1142" custLinFactNeighborY="33659"/>
      <dgm:spPr>
        <a:prstGeom prst="leftRightArrow">
          <a:avLst/>
        </a:prstGeom>
      </dgm:spPr>
    </dgm:pt>
    <dgm:pt modelId="{F5B1ECCC-5223-408A-A9A3-7A66517E8E03}" type="pres">
      <dgm:prSet presAssocID="{8A57FA74-2EBF-4EE8-B5D2-C73365D518EA}" presName="linComp" presStyleCnt="0"/>
      <dgm:spPr/>
    </dgm:pt>
    <dgm:pt modelId="{A8665B59-FD33-4615-B9E7-E3BBBA657810}" type="pres">
      <dgm:prSet presAssocID="{36F26864-C822-495A-839F-170F78B5BA71}" presName="compNode" presStyleCnt="0"/>
      <dgm:spPr/>
    </dgm:pt>
    <dgm:pt modelId="{B7BE1FC3-7097-466D-AB61-B027198E8556}" type="pres">
      <dgm:prSet presAssocID="{36F26864-C822-495A-839F-170F78B5BA71}" presName="bkgdShape" presStyleLbl="node1" presStyleIdx="0" presStyleCnt="2"/>
      <dgm:spPr/>
      <dgm:t>
        <a:bodyPr/>
        <a:lstStyle/>
        <a:p>
          <a:endParaRPr lang="ru-RU"/>
        </a:p>
      </dgm:t>
    </dgm:pt>
    <dgm:pt modelId="{6C9F154C-BC32-466B-920A-2EC6EECEA75E}" type="pres">
      <dgm:prSet presAssocID="{36F26864-C822-495A-839F-170F78B5BA71}" presName="nodeTx" presStyleLbl="node1" presStyleIdx="0" presStyleCnt="2">
        <dgm:presLayoutVars>
          <dgm:bulletEnabled val="1"/>
        </dgm:presLayoutVars>
      </dgm:prSet>
      <dgm:spPr/>
      <dgm:t>
        <a:bodyPr/>
        <a:lstStyle/>
        <a:p>
          <a:endParaRPr lang="ru-RU"/>
        </a:p>
      </dgm:t>
    </dgm:pt>
    <dgm:pt modelId="{93CDF580-77BE-48B9-AA9D-727C83F5F91C}" type="pres">
      <dgm:prSet presAssocID="{36F26864-C822-495A-839F-170F78B5BA71}" presName="invisiNode" presStyleLbl="node1" presStyleIdx="0" presStyleCnt="2"/>
      <dgm:spPr/>
    </dgm:pt>
    <dgm:pt modelId="{B35EF5D1-30AE-4309-9BFE-59A11ECCB1C7}" type="pres">
      <dgm:prSet presAssocID="{36F26864-C822-495A-839F-170F78B5BA71}" presName="imagNode" presStyleLbl="fgImgPlace1" presStyleIdx="0" presStyleCnt="2" custScaleX="220694" custScaleY="131788" custLinFactNeighborX="-768" custLinFactNeighborY="-890"/>
      <dgm:spPr>
        <a:blipFill rotWithShape="0">
          <a:blip xmlns:r="http://schemas.openxmlformats.org/officeDocument/2006/relationships" r:embed="rId1"/>
          <a:stretch>
            <a:fillRect/>
          </a:stretch>
        </a:blipFill>
      </dgm:spPr>
    </dgm:pt>
    <dgm:pt modelId="{0B13E419-2932-4B0B-8A4C-EDC8746BA9D3}" type="pres">
      <dgm:prSet presAssocID="{7886C1DB-D29E-4FC2-825E-C3D61C3164C6}" presName="sibTrans" presStyleLbl="sibTrans2D1" presStyleIdx="0" presStyleCnt="0"/>
      <dgm:spPr/>
      <dgm:t>
        <a:bodyPr/>
        <a:lstStyle/>
        <a:p>
          <a:endParaRPr lang="ru-RU"/>
        </a:p>
      </dgm:t>
    </dgm:pt>
    <dgm:pt modelId="{1416588F-CB52-45DF-9EA3-47DF03F6AAC7}" type="pres">
      <dgm:prSet presAssocID="{A5C4BBA5-8145-4B3A-93DD-ACA8F626C2E0}" presName="compNode" presStyleCnt="0"/>
      <dgm:spPr/>
    </dgm:pt>
    <dgm:pt modelId="{5093441C-B8F0-4927-B3CA-8C69B86EB955}" type="pres">
      <dgm:prSet presAssocID="{A5C4BBA5-8145-4B3A-93DD-ACA8F626C2E0}" presName="bkgdShape" presStyleLbl="node1" presStyleIdx="1" presStyleCnt="2" custLinFactNeighborX="-474"/>
      <dgm:spPr/>
      <dgm:t>
        <a:bodyPr/>
        <a:lstStyle/>
        <a:p>
          <a:endParaRPr lang="ru-RU"/>
        </a:p>
      </dgm:t>
    </dgm:pt>
    <dgm:pt modelId="{9856C9F8-7626-44BF-B264-4B78711BB891}" type="pres">
      <dgm:prSet presAssocID="{A5C4BBA5-8145-4B3A-93DD-ACA8F626C2E0}" presName="nodeTx" presStyleLbl="node1" presStyleIdx="1" presStyleCnt="2">
        <dgm:presLayoutVars>
          <dgm:bulletEnabled val="1"/>
        </dgm:presLayoutVars>
      </dgm:prSet>
      <dgm:spPr/>
      <dgm:t>
        <a:bodyPr/>
        <a:lstStyle/>
        <a:p>
          <a:endParaRPr lang="ru-RU"/>
        </a:p>
      </dgm:t>
    </dgm:pt>
    <dgm:pt modelId="{0950266A-D52A-4270-9B35-CFC81257D576}" type="pres">
      <dgm:prSet presAssocID="{A5C4BBA5-8145-4B3A-93DD-ACA8F626C2E0}" presName="invisiNode" presStyleLbl="node1" presStyleIdx="1" presStyleCnt="2"/>
      <dgm:spPr/>
    </dgm:pt>
    <dgm:pt modelId="{65A255D8-E11C-482D-8772-3677D62D7B67}" type="pres">
      <dgm:prSet presAssocID="{A5C4BBA5-8145-4B3A-93DD-ACA8F626C2E0}" presName="imagNode" presStyleLbl="fgImgPlace1" presStyleIdx="1" presStyleCnt="2" custScaleX="208516" custScaleY="136036"/>
      <dgm:spPr>
        <a:blipFill rotWithShape="0">
          <a:blip xmlns:r="http://schemas.openxmlformats.org/officeDocument/2006/relationships" r:embed="rId2"/>
          <a:stretch>
            <a:fillRect/>
          </a:stretch>
        </a:blipFill>
      </dgm:spPr>
    </dgm:pt>
  </dgm:ptLst>
  <dgm:cxnLst>
    <dgm:cxn modelId="{82C49F5B-3DCC-4375-8356-CB36E7AE39B6}" type="presOf" srcId="{36F26864-C822-495A-839F-170F78B5BA71}" destId="{6C9F154C-BC32-466B-920A-2EC6EECEA75E}" srcOrd="1" destOrd="0" presId="urn:microsoft.com/office/officeart/2005/8/layout/hList7#1"/>
    <dgm:cxn modelId="{A455EE7C-0AF0-4C08-AEFC-AC1B0FAD8B91}" type="presOf" srcId="{8A57FA74-2EBF-4EE8-B5D2-C73365D518EA}" destId="{82AC7399-2A3F-4CCB-B166-AFE6DFF35EAD}" srcOrd="0" destOrd="0" presId="urn:microsoft.com/office/officeart/2005/8/layout/hList7#1"/>
    <dgm:cxn modelId="{6F401BA9-7F50-46E7-A5B7-CE0FA787C8B0}" type="presOf" srcId="{36F26864-C822-495A-839F-170F78B5BA71}" destId="{B7BE1FC3-7097-466D-AB61-B027198E8556}" srcOrd="0" destOrd="0" presId="urn:microsoft.com/office/officeart/2005/8/layout/hList7#1"/>
    <dgm:cxn modelId="{4728E6A8-4748-4E93-A828-DAFF706D29F5}" type="presOf" srcId="{A5C4BBA5-8145-4B3A-93DD-ACA8F626C2E0}" destId="{5093441C-B8F0-4927-B3CA-8C69B86EB955}" srcOrd="0" destOrd="0" presId="urn:microsoft.com/office/officeart/2005/8/layout/hList7#1"/>
    <dgm:cxn modelId="{25FAD283-1747-4179-AFFF-A84FC8B5F66C}" srcId="{8A57FA74-2EBF-4EE8-B5D2-C73365D518EA}" destId="{36F26864-C822-495A-839F-170F78B5BA71}" srcOrd="0" destOrd="0" parTransId="{C4ACF357-907E-4FC7-A9F2-D1BCF8D0E854}" sibTransId="{7886C1DB-D29E-4FC2-825E-C3D61C3164C6}"/>
    <dgm:cxn modelId="{68A24968-AE76-45FF-B856-E96DA224632F}" type="presOf" srcId="{7886C1DB-D29E-4FC2-825E-C3D61C3164C6}" destId="{0B13E419-2932-4B0B-8A4C-EDC8746BA9D3}" srcOrd="0" destOrd="0" presId="urn:microsoft.com/office/officeart/2005/8/layout/hList7#1"/>
    <dgm:cxn modelId="{E3CAC498-8DC7-4BDC-811F-67F84A22B40C}" srcId="{8A57FA74-2EBF-4EE8-B5D2-C73365D518EA}" destId="{A5C4BBA5-8145-4B3A-93DD-ACA8F626C2E0}" srcOrd="1" destOrd="0" parTransId="{74562C20-96B4-44D2-BD53-8FC88ADAA9CB}" sibTransId="{4185B700-EC52-436E-9920-BD2161301F0C}"/>
    <dgm:cxn modelId="{7806E149-7589-480B-9876-03AF258501EC}" type="presOf" srcId="{A5C4BBA5-8145-4B3A-93DD-ACA8F626C2E0}" destId="{9856C9F8-7626-44BF-B264-4B78711BB891}" srcOrd="1" destOrd="0" presId="urn:microsoft.com/office/officeart/2005/8/layout/hList7#1"/>
    <dgm:cxn modelId="{800AEA8D-E809-44F9-9867-DB266C637112}" type="presParOf" srcId="{82AC7399-2A3F-4CCB-B166-AFE6DFF35EAD}" destId="{C16FA868-7EF8-47B1-BB85-D202C026D893}" srcOrd="0" destOrd="0" presId="urn:microsoft.com/office/officeart/2005/8/layout/hList7#1"/>
    <dgm:cxn modelId="{213ADAF7-E50D-4CEB-9E99-BF1667A1A5C2}" type="presParOf" srcId="{82AC7399-2A3F-4CCB-B166-AFE6DFF35EAD}" destId="{F5B1ECCC-5223-408A-A9A3-7A66517E8E03}" srcOrd="1" destOrd="0" presId="urn:microsoft.com/office/officeart/2005/8/layout/hList7#1"/>
    <dgm:cxn modelId="{DB39FA65-FA57-47CA-865B-507FBE9F98BF}" type="presParOf" srcId="{F5B1ECCC-5223-408A-A9A3-7A66517E8E03}" destId="{A8665B59-FD33-4615-B9E7-E3BBBA657810}" srcOrd="0" destOrd="0" presId="urn:microsoft.com/office/officeart/2005/8/layout/hList7#1"/>
    <dgm:cxn modelId="{D4B5F4A9-DA26-479A-8200-06D5AFD86821}" type="presParOf" srcId="{A8665B59-FD33-4615-B9E7-E3BBBA657810}" destId="{B7BE1FC3-7097-466D-AB61-B027198E8556}" srcOrd="0" destOrd="0" presId="urn:microsoft.com/office/officeart/2005/8/layout/hList7#1"/>
    <dgm:cxn modelId="{B34685AC-C018-48D5-BE10-8D5DB8090C22}" type="presParOf" srcId="{A8665B59-FD33-4615-B9E7-E3BBBA657810}" destId="{6C9F154C-BC32-466B-920A-2EC6EECEA75E}" srcOrd="1" destOrd="0" presId="urn:microsoft.com/office/officeart/2005/8/layout/hList7#1"/>
    <dgm:cxn modelId="{696D4D40-F5FA-4472-8F8A-6FC63AC1EB84}" type="presParOf" srcId="{A8665B59-FD33-4615-B9E7-E3BBBA657810}" destId="{93CDF580-77BE-48B9-AA9D-727C83F5F91C}" srcOrd="2" destOrd="0" presId="urn:microsoft.com/office/officeart/2005/8/layout/hList7#1"/>
    <dgm:cxn modelId="{1FC7083B-A34E-4AD2-9807-6CE77053E44F}" type="presParOf" srcId="{A8665B59-FD33-4615-B9E7-E3BBBA657810}" destId="{B35EF5D1-30AE-4309-9BFE-59A11ECCB1C7}" srcOrd="3" destOrd="0" presId="urn:microsoft.com/office/officeart/2005/8/layout/hList7#1"/>
    <dgm:cxn modelId="{3C10640F-5F62-4FF9-BE9A-984DC39CE6A9}" type="presParOf" srcId="{F5B1ECCC-5223-408A-A9A3-7A66517E8E03}" destId="{0B13E419-2932-4B0B-8A4C-EDC8746BA9D3}" srcOrd="1" destOrd="0" presId="urn:microsoft.com/office/officeart/2005/8/layout/hList7#1"/>
    <dgm:cxn modelId="{4411EEFD-4B81-482E-8A15-8DBC2C037837}" type="presParOf" srcId="{F5B1ECCC-5223-408A-A9A3-7A66517E8E03}" destId="{1416588F-CB52-45DF-9EA3-47DF03F6AAC7}" srcOrd="2" destOrd="0" presId="urn:microsoft.com/office/officeart/2005/8/layout/hList7#1"/>
    <dgm:cxn modelId="{376A6A67-9C6C-4830-8186-EAE780F97325}" type="presParOf" srcId="{1416588F-CB52-45DF-9EA3-47DF03F6AAC7}" destId="{5093441C-B8F0-4927-B3CA-8C69B86EB955}" srcOrd="0" destOrd="0" presId="urn:microsoft.com/office/officeart/2005/8/layout/hList7#1"/>
    <dgm:cxn modelId="{123A8CB1-8B46-457B-B1F0-A3C5028CF344}" type="presParOf" srcId="{1416588F-CB52-45DF-9EA3-47DF03F6AAC7}" destId="{9856C9F8-7626-44BF-B264-4B78711BB891}" srcOrd="1" destOrd="0" presId="urn:microsoft.com/office/officeart/2005/8/layout/hList7#1"/>
    <dgm:cxn modelId="{42814CCF-5CBF-44EF-B118-080319B29C83}" type="presParOf" srcId="{1416588F-CB52-45DF-9EA3-47DF03F6AAC7}" destId="{0950266A-D52A-4270-9B35-CFC81257D576}" srcOrd="2" destOrd="0" presId="urn:microsoft.com/office/officeart/2005/8/layout/hList7#1"/>
    <dgm:cxn modelId="{C80B4B43-34A2-40F4-A173-013EF4CD3948}" type="presParOf" srcId="{1416588F-CB52-45DF-9EA3-47DF03F6AAC7}" destId="{65A255D8-E11C-482D-8772-3677D62D7B67}" srcOrd="3" destOrd="0" presId="urn:microsoft.com/office/officeart/2005/8/layout/hList7#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5CB752-86AF-4157-842B-3E64EA79F92C}" type="doc">
      <dgm:prSet loTypeId="urn:microsoft.com/office/officeart/2005/8/layout/vList3#1" loCatId="list" qsTypeId="urn:microsoft.com/office/officeart/2005/8/quickstyle/simple1#3" qsCatId="simple" csTypeId="urn:microsoft.com/office/officeart/2005/8/colors/accent1_2#3" csCatId="accent1" phldr="1"/>
      <dgm:spPr/>
    </dgm:pt>
    <dgm:pt modelId="{4CBE9398-B930-4D24-BD6F-2FAA44F93653}">
      <dgm:prSet phldrT="[Текст]">
        <dgm:style>
          <a:lnRef idx="0">
            <a:schemeClr val="accent3"/>
          </a:lnRef>
          <a:fillRef idx="3">
            <a:schemeClr val="accent3"/>
          </a:fillRef>
          <a:effectRef idx="3">
            <a:schemeClr val="accent3"/>
          </a:effectRef>
          <a:fontRef idx="minor">
            <a:schemeClr val="lt1"/>
          </a:fontRef>
        </dgm:style>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dirty="0" smtClean="0"/>
            <a:t>мероприятия, направленные на увеличение доходной части бюджета Плотинского сельского поселения</a:t>
          </a:r>
        </a:p>
        <a:p>
          <a:pPr defTabSz="2311400">
            <a:lnSpc>
              <a:spcPct val="90000"/>
            </a:lnSpc>
            <a:spcBef>
              <a:spcPct val="0"/>
            </a:spcBef>
            <a:spcAft>
              <a:spcPct val="35000"/>
            </a:spcAft>
          </a:pPr>
          <a:endParaRPr lang="ru-RU" dirty="0"/>
        </a:p>
      </dgm:t>
    </dgm:pt>
    <dgm:pt modelId="{429F7D7B-9286-4346-AFEC-12AA6F3E2A90}" type="parTrans" cxnId="{A011EFDC-504C-4664-857D-84BA1E71AD27}">
      <dgm:prSet/>
      <dgm:spPr/>
      <dgm:t>
        <a:bodyPr/>
        <a:lstStyle/>
        <a:p>
          <a:endParaRPr lang="ru-RU"/>
        </a:p>
      </dgm:t>
    </dgm:pt>
    <dgm:pt modelId="{884CF082-2FCC-49BA-A9B2-788E18B36B5C}" type="sibTrans" cxnId="{A011EFDC-504C-4664-857D-84BA1E71AD27}">
      <dgm:prSet/>
      <dgm:spPr/>
      <dgm:t>
        <a:bodyPr/>
        <a:lstStyle/>
        <a:p>
          <a:endParaRPr lang="ru-RU"/>
        </a:p>
      </dgm:t>
    </dgm:pt>
    <dgm:pt modelId="{5A9B2408-45E2-412B-BB0B-4BFA0E2F1201}">
      <dgm:prSet phldrT="[Текст]">
        <dgm:style>
          <a:lnRef idx="0">
            <a:schemeClr val="accent2"/>
          </a:lnRef>
          <a:fillRef idx="3">
            <a:schemeClr val="accent2"/>
          </a:fillRef>
          <a:effectRef idx="3">
            <a:schemeClr val="accent2"/>
          </a:effectRef>
          <a:fontRef idx="minor">
            <a:schemeClr val="lt1"/>
          </a:fontRef>
        </dgm:style>
      </dgm:prSet>
      <dgm:spPr/>
      <dgm:t>
        <a:bodyPr/>
        <a:lstStyle/>
        <a:p>
          <a:r>
            <a:rPr lang="ru-RU" dirty="0" smtClean="0"/>
            <a:t>создание условий для безопасного проживания населения на территории поселения</a:t>
          </a:r>
          <a:endParaRPr lang="ru-RU" dirty="0"/>
        </a:p>
      </dgm:t>
    </dgm:pt>
    <dgm:pt modelId="{54F67A01-5D8B-4049-8499-7D84B2C07616}" type="parTrans" cxnId="{27F95EC1-C7DA-45BE-B7D5-199207D3E3DD}">
      <dgm:prSet/>
      <dgm:spPr/>
      <dgm:t>
        <a:bodyPr/>
        <a:lstStyle/>
        <a:p>
          <a:endParaRPr lang="ru-RU"/>
        </a:p>
      </dgm:t>
    </dgm:pt>
    <dgm:pt modelId="{DBC0F758-2B60-4B6A-ACA1-93F8E13FE8AD}" type="sibTrans" cxnId="{27F95EC1-C7DA-45BE-B7D5-199207D3E3DD}">
      <dgm:prSet/>
      <dgm:spPr/>
      <dgm:t>
        <a:bodyPr/>
        <a:lstStyle/>
        <a:p>
          <a:endParaRPr lang="ru-RU"/>
        </a:p>
      </dgm:t>
    </dgm:pt>
    <dgm:pt modelId="{DB6E92FE-91A6-4DDC-AF45-E177DF77E0F6}" type="pres">
      <dgm:prSet presAssocID="{0E5CB752-86AF-4157-842B-3E64EA79F92C}" presName="linearFlow" presStyleCnt="0">
        <dgm:presLayoutVars>
          <dgm:dir/>
          <dgm:resizeHandles val="exact"/>
        </dgm:presLayoutVars>
      </dgm:prSet>
      <dgm:spPr/>
    </dgm:pt>
    <dgm:pt modelId="{B10E8CCF-B047-4755-AA3E-241212A3A442}" type="pres">
      <dgm:prSet presAssocID="{4CBE9398-B930-4D24-BD6F-2FAA44F93653}" presName="composite" presStyleCnt="0"/>
      <dgm:spPr/>
    </dgm:pt>
    <dgm:pt modelId="{91E79DBA-8114-459E-9297-C1364502A86A}" type="pres">
      <dgm:prSet presAssocID="{4CBE9398-B930-4D24-BD6F-2FAA44F93653}" presName="imgShp" presStyleLbl="fgImgPlace1" presStyleIdx="0" presStyleCnt="2" custScaleX="115848" custScaleY="107972" custLinFactNeighborX="-42114" custLinFactNeighborY="-4177"/>
      <dgm:spPr>
        <a:prstGeom prst="rect">
          <a:avLst/>
        </a:prstGeom>
        <a:blipFill rotWithShape="0">
          <a:blip xmlns:r="http://schemas.openxmlformats.org/officeDocument/2006/relationships" r:embed="rId1"/>
          <a:stretch>
            <a:fillRect/>
          </a:stretch>
        </a:blipFill>
      </dgm:spPr>
    </dgm:pt>
    <dgm:pt modelId="{3A0E820D-8D9F-4138-AE5C-CD79D85553F8}" type="pres">
      <dgm:prSet presAssocID="{4CBE9398-B930-4D24-BD6F-2FAA44F93653}" presName="txShp" presStyleLbl="node1" presStyleIdx="0" presStyleCnt="2" custScaleX="105055" custLinFactNeighborX="21962" custLinFactNeighborY="5510">
        <dgm:presLayoutVars>
          <dgm:bulletEnabled val="1"/>
        </dgm:presLayoutVars>
      </dgm:prSet>
      <dgm:spPr/>
      <dgm:t>
        <a:bodyPr/>
        <a:lstStyle/>
        <a:p>
          <a:endParaRPr lang="ru-RU"/>
        </a:p>
      </dgm:t>
    </dgm:pt>
    <dgm:pt modelId="{B6905F9C-74B3-46CF-A16D-3CF886301721}" type="pres">
      <dgm:prSet presAssocID="{884CF082-2FCC-49BA-A9B2-788E18B36B5C}" presName="spacing" presStyleCnt="0"/>
      <dgm:spPr/>
    </dgm:pt>
    <dgm:pt modelId="{11EB729B-B110-4438-9AF8-B6A5A25C2B74}" type="pres">
      <dgm:prSet presAssocID="{5A9B2408-45E2-412B-BB0B-4BFA0E2F1201}" presName="composite" presStyleCnt="0"/>
      <dgm:spPr/>
    </dgm:pt>
    <dgm:pt modelId="{02834915-0C56-465E-AE21-861EDB865C95}" type="pres">
      <dgm:prSet presAssocID="{5A9B2408-45E2-412B-BB0B-4BFA0E2F1201}" presName="imgShp" presStyleLbl="fgImgPlace1" presStyleIdx="1" presStyleCnt="2" custScaleX="105624" custScaleY="88163" custLinFactNeighborX="-34375" custLinFactNeighborY="-18569"/>
      <dgm:spPr>
        <a:prstGeom prst="rect">
          <a:avLst/>
        </a:prstGeom>
        <a:blipFill rotWithShape="0">
          <a:blip xmlns:r="http://schemas.openxmlformats.org/officeDocument/2006/relationships" r:embed="rId2"/>
          <a:stretch>
            <a:fillRect/>
          </a:stretch>
        </a:blipFill>
      </dgm:spPr>
    </dgm:pt>
    <dgm:pt modelId="{4B75053B-6557-4C48-B5AE-C0776634D63F}" type="pres">
      <dgm:prSet presAssocID="{5A9B2408-45E2-412B-BB0B-4BFA0E2F1201}" presName="txShp" presStyleLbl="node1" presStyleIdx="1" presStyleCnt="2" custScaleX="107698" custLinFactNeighborX="12763" custLinFactNeighborY="-12490">
        <dgm:presLayoutVars>
          <dgm:bulletEnabled val="1"/>
        </dgm:presLayoutVars>
      </dgm:prSet>
      <dgm:spPr/>
      <dgm:t>
        <a:bodyPr/>
        <a:lstStyle/>
        <a:p>
          <a:endParaRPr lang="ru-RU"/>
        </a:p>
      </dgm:t>
    </dgm:pt>
  </dgm:ptLst>
  <dgm:cxnLst>
    <dgm:cxn modelId="{A011EFDC-504C-4664-857D-84BA1E71AD27}" srcId="{0E5CB752-86AF-4157-842B-3E64EA79F92C}" destId="{4CBE9398-B930-4D24-BD6F-2FAA44F93653}" srcOrd="0" destOrd="0" parTransId="{429F7D7B-9286-4346-AFEC-12AA6F3E2A90}" sibTransId="{884CF082-2FCC-49BA-A9B2-788E18B36B5C}"/>
    <dgm:cxn modelId="{3124C368-AD98-49FB-A561-1997BC808D05}" type="presOf" srcId="{0E5CB752-86AF-4157-842B-3E64EA79F92C}" destId="{DB6E92FE-91A6-4DDC-AF45-E177DF77E0F6}" srcOrd="0" destOrd="0" presId="urn:microsoft.com/office/officeart/2005/8/layout/vList3#1"/>
    <dgm:cxn modelId="{1E071F29-CD34-4837-9C6B-211B05718EB4}" type="presOf" srcId="{5A9B2408-45E2-412B-BB0B-4BFA0E2F1201}" destId="{4B75053B-6557-4C48-B5AE-C0776634D63F}" srcOrd="0" destOrd="0" presId="urn:microsoft.com/office/officeart/2005/8/layout/vList3#1"/>
    <dgm:cxn modelId="{4373613A-6089-4570-927A-6DD7AF919759}" type="presOf" srcId="{4CBE9398-B930-4D24-BD6F-2FAA44F93653}" destId="{3A0E820D-8D9F-4138-AE5C-CD79D85553F8}" srcOrd="0" destOrd="0" presId="urn:microsoft.com/office/officeart/2005/8/layout/vList3#1"/>
    <dgm:cxn modelId="{27F95EC1-C7DA-45BE-B7D5-199207D3E3DD}" srcId="{0E5CB752-86AF-4157-842B-3E64EA79F92C}" destId="{5A9B2408-45E2-412B-BB0B-4BFA0E2F1201}" srcOrd="1" destOrd="0" parTransId="{54F67A01-5D8B-4049-8499-7D84B2C07616}" sibTransId="{DBC0F758-2B60-4B6A-ACA1-93F8E13FE8AD}"/>
    <dgm:cxn modelId="{597F821D-274F-4F51-A70E-5161C9A7B4F8}" type="presParOf" srcId="{DB6E92FE-91A6-4DDC-AF45-E177DF77E0F6}" destId="{B10E8CCF-B047-4755-AA3E-241212A3A442}" srcOrd="0" destOrd="0" presId="urn:microsoft.com/office/officeart/2005/8/layout/vList3#1"/>
    <dgm:cxn modelId="{F5FA6DA5-142B-4696-AAD9-D57E12EEA0CF}" type="presParOf" srcId="{B10E8CCF-B047-4755-AA3E-241212A3A442}" destId="{91E79DBA-8114-459E-9297-C1364502A86A}" srcOrd="0" destOrd="0" presId="urn:microsoft.com/office/officeart/2005/8/layout/vList3#1"/>
    <dgm:cxn modelId="{E9573972-0EE5-488B-B052-1C35718A4F36}" type="presParOf" srcId="{B10E8CCF-B047-4755-AA3E-241212A3A442}" destId="{3A0E820D-8D9F-4138-AE5C-CD79D85553F8}" srcOrd="1" destOrd="0" presId="urn:microsoft.com/office/officeart/2005/8/layout/vList3#1"/>
    <dgm:cxn modelId="{F21905F3-725B-40BE-B0E2-596685EBEDE0}" type="presParOf" srcId="{DB6E92FE-91A6-4DDC-AF45-E177DF77E0F6}" destId="{B6905F9C-74B3-46CF-A16D-3CF886301721}" srcOrd="1" destOrd="0" presId="urn:microsoft.com/office/officeart/2005/8/layout/vList3#1"/>
    <dgm:cxn modelId="{2B3A436E-BADA-4B89-81DE-5884FA731FBE}" type="presParOf" srcId="{DB6E92FE-91A6-4DDC-AF45-E177DF77E0F6}" destId="{11EB729B-B110-4438-9AF8-B6A5A25C2B74}" srcOrd="2" destOrd="0" presId="urn:microsoft.com/office/officeart/2005/8/layout/vList3#1"/>
    <dgm:cxn modelId="{5EBF7746-2622-4FB6-A057-59B49EAC0935}" type="presParOf" srcId="{11EB729B-B110-4438-9AF8-B6A5A25C2B74}" destId="{02834915-0C56-465E-AE21-861EDB865C95}" srcOrd="0" destOrd="0" presId="urn:microsoft.com/office/officeart/2005/8/layout/vList3#1"/>
    <dgm:cxn modelId="{51AE9E37-FE5B-4604-90B7-15DDA7BC7661}" type="presParOf" srcId="{11EB729B-B110-4438-9AF8-B6A5A25C2B74}" destId="{4B75053B-6557-4C48-B5AE-C0776634D63F}" srcOrd="1" destOrd="0" presId="urn:microsoft.com/office/officeart/2005/8/layout/vList3#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BAAA6CA-029D-4C34-983B-F689D9C4A739}" type="datetimeFigureOut">
              <a:rPr lang="ru-RU"/>
              <a:pPr>
                <a:defRPr/>
              </a:pPr>
              <a:t>04.04.2016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114200D-57CA-486D-9A92-33D56907053D}"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Образ слайда 1"/>
          <p:cNvSpPr>
            <a:spLocks noGrp="1" noRot="1" noChangeAspect="1" noTextEdit="1"/>
          </p:cNvSpPr>
          <p:nvPr>
            <p:ph type="sldImg"/>
          </p:nvPr>
        </p:nvSpPr>
        <p:spPr bwMode="auto">
          <a:noFill/>
          <a:ln>
            <a:solidFill>
              <a:srgbClr val="000000"/>
            </a:solidFill>
            <a:miter lim="800000"/>
            <a:headEnd/>
            <a:tailEnd/>
          </a:ln>
        </p:spPr>
      </p:sp>
      <p:sp>
        <p:nvSpPr>
          <p:cNvPr id="9318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93187"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755F64E-32C1-4997-99C0-DC3C1C3F5499}" type="slidenum">
              <a:rPr lang="ru-RU" sz="1200">
                <a:latin typeface="Calibri" pitchFamily="34" charset="0"/>
              </a:rPr>
              <a:pPr algn="r"/>
              <a:t>11</a:t>
            </a:fld>
            <a:endParaRPr lang="ru-RU"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Образ слайда 1"/>
          <p:cNvSpPr>
            <a:spLocks noGrp="1" noRot="1" noChangeAspect="1" noTextEdit="1"/>
          </p:cNvSpPr>
          <p:nvPr>
            <p:ph type="sldImg"/>
          </p:nvPr>
        </p:nvSpPr>
        <p:spPr bwMode="auto">
          <a:noFill/>
          <a:ln>
            <a:solidFill>
              <a:srgbClr val="000000"/>
            </a:solidFill>
            <a:miter lim="800000"/>
            <a:headEnd/>
            <a:tailEnd/>
          </a:ln>
        </p:spPr>
      </p:sp>
      <p:sp>
        <p:nvSpPr>
          <p:cNvPr id="10649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06499"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EE7387C-5A59-431B-BABD-CDE9D9429DA5}" type="slidenum">
              <a:rPr lang="ru-RU" sz="1200">
                <a:latin typeface="Calibri" pitchFamily="34" charset="0"/>
              </a:rPr>
              <a:pPr algn="r"/>
              <a:t>23</a:t>
            </a:fld>
            <a:endParaRPr lang="ru-RU"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Образ слайда 1"/>
          <p:cNvSpPr>
            <a:spLocks noGrp="1" noRot="1" noChangeAspect="1" noTextEdit="1"/>
          </p:cNvSpPr>
          <p:nvPr>
            <p:ph type="sldImg"/>
          </p:nvPr>
        </p:nvSpPr>
        <p:spPr bwMode="auto">
          <a:noFill/>
          <a:ln>
            <a:solidFill>
              <a:srgbClr val="000000"/>
            </a:solidFill>
            <a:miter lim="800000"/>
            <a:headEnd/>
            <a:tailEnd/>
          </a:ln>
        </p:spPr>
      </p:sp>
      <p:sp>
        <p:nvSpPr>
          <p:cNvPr id="120834"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20835"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D2C977C-CF80-487F-989F-3BD7FBEA1EC0}" type="slidenum">
              <a:rPr lang="ru-RU" sz="1200">
                <a:latin typeface="Calibri" pitchFamily="34" charset="0"/>
              </a:rPr>
              <a:pPr algn="r"/>
              <a:t>36</a:t>
            </a:fld>
            <a:endParaRPr lang="ru-RU"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Образ слайда 1"/>
          <p:cNvSpPr>
            <a:spLocks noGrp="1" noRot="1" noChangeAspect="1"/>
          </p:cNvSpPr>
          <p:nvPr>
            <p:ph type="sldImg"/>
          </p:nvPr>
        </p:nvSpPr>
        <p:spPr bwMode="auto">
          <a:noFill/>
          <a:ln>
            <a:solidFill>
              <a:srgbClr val="000000"/>
            </a:solidFill>
            <a:miter lim="800000"/>
            <a:headEnd/>
            <a:tailEnd/>
          </a:ln>
        </p:spPr>
      </p:sp>
      <p:sp>
        <p:nvSpPr>
          <p:cNvPr id="140290"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1507"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F138410-619C-4AE2-866D-3C8C7EA7903E}" type="slidenum">
              <a:rPr lang="ru-RU">
                <a:cs typeface="Arial" charset="0"/>
              </a:rPr>
              <a:pPr fontAlgn="base">
                <a:spcBef>
                  <a:spcPct val="0"/>
                </a:spcBef>
                <a:spcAft>
                  <a:spcPct val="0"/>
                </a:spcAft>
                <a:defRPr/>
              </a:pPr>
              <a:t>54</a:t>
            </a:fld>
            <a:endParaRPr lang="ru-RU">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5" name="Овал 8"/>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lang="ru-RU" smtClean="0"/>
              <a:t>Образец заголовка</a:t>
            </a:r>
            <a:endParaRPr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6" name="Дата 6"/>
          <p:cNvSpPr>
            <a:spLocks noGrp="1"/>
          </p:cNvSpPr>
          <p:nvPr>
            <p:ph type="dt" sz="half" idx="10"/>
          </p:nvPr>
        </p:nvSpPr>
        <p:spPr/>
        <p:txBody>
          <a:bodyPr/>
          <a:lstStyle>
            <a:lvl1pPr>
              <a:defRPr/>
            </a:lvl1pPr>
            <a:extLst/>
          </a:lstStyle>
          <a:p>
            <a:pPr>
              <a:defRPr/>
            </a:pPr>
            <a:fld id="{4BFD3046-8F09-4AC1-99E6-4410BDDC3DD5}" type="datetimeFigureOut">
              <a:rPr lang="ru-RU"/>
              <a:pPr>
                <a:defRPr/>
              </a:pPr>
              <a:t>04.04.2016</a:t>
            </a:fld>
            <a:endParaRPr lang="ru-RU"/>
          </a:p>
        </p:txBody>
      </p:sp>
      <p:sp>
        <p:nvSpPr>
          <p:cNvPr id="7" name="Нижний колонтитул 19"/>
          <p:cNvSpPr>
            <a:spLocks noGrp="1"/>
          </p:cNvSpPr>
          <p:nvPr>
            <p:ph type="ftr" sz="quarter" idx="11"/>
          </p:nvPr>
        </p:nvSpPr>
        <p:spPr/>
        <p:txBody>
          <a:bodyPr/>
          <a:lstStyle>
            <a:lvl1pPr>
              <a:defRPr/>
            </a:lvl1pPr>
            <a:extLst/>
          </a:lstStyle>
          <a:p>
            <a:pPr>
              <a:defRPr/>
            </a:pPr>
            <a:endParaRPr lang="ru-RU"/>
          </a:p>
        </p:txBody>
      </p:sp>
      <p:sp>
        <p:nvSpPr>
          <p:cNvPr id="8" name="Номер слайда 9"/>
          <p:cNvSpPr>
            <a:spLocks noGrp="1"/>
          </p:cNvSpPr>
          <p:nvPr>
            <p:ph type="sldNum" sz="quarter" idx="12"/>
          </p:nvPr>
        </p:nvSpPr>
        <p:spPr/>
        <p:txBody>
          <a:bodyPr/>
          <a:lstStyle>
            <a:lvl1pPr>
              <a:defRPr/>
            </a:lvl1pPr>
            <a:extLst/>
          </a:lstStyle>
          <a:p>
            <a:pPr>
              <a:defRPr/>
            </a:pPr>
            <a:fld id="{43F86035-4C23-4663-9699-83C220C94DC4}" type="slidenum">
              <a:rPr lang="ru-RU"/>
              <a:pPr>
                <a:defRPr/>
              </a:pPr>
              <a:t>‹#›</a:t>
            </a:fld>
            <a:endParaRPr lang="ru-RU"/>
          </a:p>
        </p:txBody>
      </p:sp>
    </p:spTree>
  </p:cSld>
  <p:clrMapOvr>
    <a:masterClrMapping/>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AB182405-995E-4AC7-95CB-0942503AAA4E}" type="datetimeFigureOut">
              <a:rPr lang="ru-RU"/>
              <a:pPr>
                <a:defRPr/>
              </a:pPr>
              <a:t>04.04.2016</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09E7112D-602C-4F71-A726-6D7E860B88A5}" type="slidenum">
              <a:rPr lang="ru-RU"/>
              <a:pPr>
                <a:defRPr/>
              </a:pPr>
              <a:t>‹#›</a:t>
            </a:fld>
            <a:endParaRPr lang="ru-RU"/>
          </a:p>
        </p:txBody>
      </p:sp>
    </p:spTree>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23"/>
          <p:cNvSpPr>
            <a:spLocks noGrp="1"/>
          </p:cNvSpPr>
          <p:nvPr>
            <p:ph type="dt" sz="half" idx="10"/>
          </p:nvPr>
        </p:nvSpPr>
        <p:spPr/>
        <p:txBody>
          <a:bodyPr/>
          <a:lstStyle>
            <a:lvl1pPr>
              <a:defRPr/>
            </a:lvl1pPr>
          </a:lstStyle>
          <a:p>
            <a:pPr>
              <a:defRPr/>
            </a:pPr>
            <a:fld id="{58BC7C50-6823-4332-B7FB-A8CDA9F0D332}" type="datetimeFigureOut">
              <a:rPr lang="ru-RU"/>
              <a:pPr>
                <a:defRPr/>
              </a:pPr>
              <a:t>04.04.2016</a:t>
            </a:fld>
            <a:endParaRPr lang="ru-RU"/>
          </a:p>
        </p:txBody>
      </p:sp>
      <p:sp>
        <p:nvSpPr>
          <p:cNvPr id="3" name="Нижний колонтитул 9"/>
          <p:cNvSpPr>
            <a:spLocks noGrp="1"/>
          </p:cNvSpPr>
          <p:nvPr>
            <p:ph type="ftr" sz="quarter" idx="11"/>
          </p:nvPr>
        </p:nvSpPr>
        <p:spPr/>
        <p:txBody>
          <a:bodyPr/>
          <a:lstStyle>
            <a:lvl1pPr>
              <a:defRPr/>
            </a:lvl1pPr>
          </a:lstStyle>
          <a:p>
            <a:pPr>
              <a:defRPr/>
            </a:pPr>
            <a:endParaRPr lang="ru-RU"/>
          </a:p>
        </p:txBody>
      </p:sp>
      <p:sp>
        <p:nvSpPr>
          <p:cNvPr id="4" name="Номер слайда 21"/>
          <p:cNvSpPr>
            <a:spLocks noGrp="1"/>
          </p:cNvSpPr>
          <p:nvPr>
            <p:ph type="sldNum" sz="quarter" idx="12"/>
          </p:nvPr>
        </p:nvSpPr>
        <p:spPr/>
        <p:txBody>
          <a:bodyPr/>
          <a:lstStyle>
            <a:lvl1pPr>
              <a:defRPr/>
            </a:lvl1pPr>
          </a:lstStyle>
          <a:p>
            <a:pPr>
              <a:defRPr/>
            </a:pPr>
            <a:fld id="{CA185CC7-EAF0-49F4-898F-385073789A41}"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C602B3A8-9CA3-4F68-8034-8369E5A3475D}" type="datetimeFigureOut">
              <a:rPr lang="ru-RU"/>
              <a:pPr>
                <a:defRPr/>
              </a:pPr>
              <a:t>04.04.2016</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CA5179A7-DBCD-4A78-9151-3D81748EF028}" type="slidenum">
              <a:rPr lang="ru-RU"/>
              <a:pPr>
                <a:defRPr/>
              </a:pPr>
              <a:t>‹#›</a:t>
            </a:fld>
            <a:endParaRPr lang="ru-RU"/>
          </a:p>
        </p:txBody>
      </p:sp>
    </p:spTree>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оугольник 6"/>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Прямоугольник 9"/>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7" name="Овал 8"/>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ru-RU" smtClean="0"/>
              <a:t>Образец заголовка</a:t>
            </a:r>
            <a:endParaRPr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8" name="Дата 3"/>
          <p:cNvSpPr>
            <a:spLocks noGrp="1"/>
          </p:cNvSpPr>
          <p:nvPr>
            <p:ph type="dt" sz="half" idx="10"/>
          </p:nvPr>
        </p:nvSpPr>
        <p:spPr/>
        <p:txBody>
          <a:bodyPr/>
          <a:lstStyle>
            <a:lvl1pPr>
              <a:defRPr/>
            </a:lvl1pPr>
            <a:extLst/>
          </a:lstStyle>
          <a:p>
            <a:pPr>
              <a:defRPr/>
            </a:pPr>
            <a:fld id="{F3FD5258-F8C4-413E-B5C2-77B833DC9F84}" type="datetimeFigureOut">
              <a:rPr lang="ru-RU"/>
              <a:pPr>
                <a:defRPr/>
              </a:pPr>
              <a:t>04.04.2016</a:t>
            </a:fld>
            <a:endParaRPr lang="ru-RU"/>
          </a:p>
        </p:txBody>
      </p:sp>
      <p:sp>
        <p:nvSpPr>
          <p:cNvPr id="9" name="Нижний колонтитул 4"/>
          <p:cNvSpPr>
            <a:spLocks noGrp="1"/>
          </p:cNvSpPr>
          <p:nvPr>
            <p:ph type="ftr" sz="quarter" idx="11"/>
          </p:nvPr>
        </p:nvSpPr>
        <p:spPr/>
        <p:txBody>
          <a:bodyPr/>
          <a:lstStyle>
            <a:lvl1pPr>
              <a:defRPr/>
            </a:lvl1pPr>
            <a:extLst/>
          </a:lstStyle>
          <a:p>
            <a:pPr>
              <a:defRPr/>
            </a:pPr>
            <a:endParaRPr lang="ru-RU"/>
          </a:p>
        </p:txBody>
      </p:sp>
      <p:sp>
        <p:nvSpPr>
          <p:cNvPr id="10" name="Номер слайда 5"/>
          <p:cNvSpPr>
            <a:spLocks noGrp="1"/>
          </p:cNvSpPr>
          <p:nvPr>
            <p:ph type="sldNum" sz="quarter" idx="12"/>
          </p:nvPr>
        </p:nvSpPr>
        <p:spPr/>
        <p:txBody>
          <a:bodyPr/>
          <a:lstStyle>
            <a:lvl1pPr>
              <a:defRPr/>
            </a:lvl1pPr>
            <a:extLst/>
          </a:lstStyle>
          <a:p>
            <a:pPr>
              <a:defRPr/>
            </a:pPr>
            <a:fld id="{C7734587-D943-4124-9804-B6342C623AAB}" type="slidenum">
              <a:rPr lang="ru-RU"/>
              <a:pPr>
                <a:defRPr/>
              </a:pPr>
              <a:t>‹#›</a:t>
            </a:fld>
            <a:endParaRPr lang="ru-RU"/>
          </a:p>
        </p:txBody>
      </p:sp>
    </p:spTree>
  </p:cSld>
  <p:clrMapOvr>
    <a:masterClrMapping/>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lang="ru-RU" smtClean="0"/>
              <a:t>Образец заголовка</a:t>
            </a:r>
            <a:endParaRPr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3"/>
          <p:cNvSpPr>
            <a:spLocks noGrp="1"/>
          </p:cNvSpPr>
          <p:nvPr>
            <p:ph type="dt" sz="half" idx="10"/>
          </p:nvPr>
        </p:nvSpPr>
        <p:spPr/>
        <p:txBody>
          <a:bodyPr/>
          <a:lstStyle>
            <a:lvl1pPr>
              <a:defRPr/>
            </a:lvl1pPr>
          </a:lstStyle>
          <a:p>
            <a:pPr>
              <a:defRPr/>
            </a:pPr>
            <a:fld id="{F52BC01A-B769-428C-B0B6-68263B2BE4BF}" type="datetimeFigureOut">
              <a:rPr lang="ru-RU"/>
              <a:pPr>
                <a:defRPr/>
              </a:pPr>
              <a:t>04.04.2016</a:t>
            </a:fld>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D466D683-D76B-4C49-9EEC-9FA7BE4286B2}" type="slidenum">
              <a:rPr lang="ru-RU"/>
              <a:pPr>
                <a:defRPr/>
              </a:pPr>
              <a:t>‹#›</a:t>
            </a:fld>
            <a:endParaRPr lang="ru-RU"/>
          </a:p>
        </p:txBody>
      </p:sp>
    </p:spTree>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lstStyle>
            <a:lvl1pPr algn="ctr">
              <a:defRPr sz="4500" b="1" cap="none" baseline="0"/>
            </a:lvl1pPr>
            <a:extLst/>
          </a:lstStyle>
          <a:p>
            <a:r>
              <a:rPr lang="ru-RU" smtClean="0"/>
              <a:t>Образец заголовка</a:t>
            </a:r>
            <a:endParaRPr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fld id="{817BE8BF-AD70-43FA-9F61-53608DB42557}" type="datetimeFigureOut">
              <a:rPr lang="ru-RU"/>
              <a:pPr>
                <a:defRPr/>
              </a:pPr>
              <a:t>04.04.2016</a:t>
            </a:fld>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22A4C961-F758-4CDE-853D-F812E411258B}" type="slidenum">
              <a:rPr lang="ru-RU"/>
              <a:pPr>
                <a:defRPr/>
              </a:pPr>
              <a:t>‹#›</a:t>
            </a:fld>
            <a:endParaRPr lang="ru-RU"/>
          </a:p>
        </p:txBody>
      </p:sp>
    </p:spTree>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lang="ru-RU" smtClean="0"/>
              <a:t>Образец заголовка</a:t>
            </a:r>
            <a:endParaRPr lang="en-US"/>
          </a:p>
        </p:txBody>
      </p:sp>
      <p:sp>
        <p:nvSpPr>
          <p:cNvPr id="3" name="Дата 23"/>
          <p:cNvSpPr>
            <a:spLocks noGrp="1"/>
          </p:cNvSpPr>
          <p:nvPr>
            <p:ph type="dt" sz="half" idx="10"/>
          </p:nvPr>
        </p:nvSpPr>
        <p:spPr/>
        <p:txBody>
          <a:bodyPr/>
          <a:lstStyle>
            <a:lvl1pPr>
              <a:defRPr/>
            </a:lvl1pPr>
          </a:lstStyle>
          <a:p>
            <a:pPr>
              <a:defRPr/>
            </a:pPr>
            <a:fld id="{11D6D080-6D90-4983-BFCC-88C9F3C44180}" type="datetimeFigureOut">
              <a:rPr lang="ru-RU"/>
              <a:pPr>
                <a:defRPr/>
              </a:pPr>
              <a:t>04.04.2016</a:t>
            </a:fld>
            <a:endParaRPr lang="ru-RU"/>
          </a:p>
        </p:txBody>
      </p:sp>
      <p:sp>
        <p:nvSpPr>
          <p:cNvPr id="4" name="Нижний колонтитул 9"/>
          <p:cNvSpPr>
            <a:spLocks noGrp="1"/>
          </p:cNvSpPr>
          <p:nvPr>
            <p:ph type="ftr" sz="quarter" idx="11"/>
          </p:nvPr>
        </p:nvSpPr>
        <p:spPr/>
        <p:txBody>
          <a:bodyPr/>
          <a:lstStyle>
            <a:lvl1pPr>
              <a:defRPr/>
            </a:lvl1pPr>
          </a:lstStyle>
          <a:p>
            <a:pPr>
              <a:defRPr/>
            </a:pPr>
            <a:endParaRPr lang="ru-RU"/>
          </a:p>
        </p:txBody>
      </p:sp>
      <p:sp>
        <p:nvSpPr>
          <p:cNvPr id="5" name="Номер слайда 21"/>
          <p:cNvSpPr>
            <a:spLocks noGrp="1"/>
          </p:cNvSpPr>
          <p:nvPr>
            <p:ph type="sldNum" sz="quarter" idx="12"/>
          </p:nvPr>
        </p:nvSpPr>
        <p:spPr/>
        <p:txBody>
          <a:bodyPr/>
          <a:lstStyle>
            <a:lvl1pPr>
              <a:defRPr/>
            </a:lvl1pPr>
          </a:lstStyle>
          <a:p>
            <a:pPr>
              <a:defRPr/>
            </a:pPr>
            <a:fld id="{A31EFD35-8233-4B6B-9A38-D20BA0A10FF0}" type="slidenum">
              <a:rPr lang="ru-RU"/>
              <a:pPr>
                <a:defRPr/>
              </a:pPr>
              <a:t>‹#›</a:t>
            </a:fld>
            <a:endParaRPr lang="ru-RU"/>
          </a:p>
        </p:txBody>
      </p:sp>
    </p:spTree>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ru-RU" smtClean="0"/>
              <a:t>Образец заголовка</a:t>
            </a:r>
            <a:endParaRPr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fld id="{4366EBC0-58AE-4D10-8AA0-CD271E1DA865}" type="datetimeFigureOut">
              <a:rPr lang="ru-RU"/>
              <a:pPr>
                <a:defRPr/>
              </a:pPr>
              <a:t>04.04.2016</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0042DE97-56D3-459D-9D00-ABDB134D24E4}" type="slidenum">
              <a:rPr lang="ru-RU"/>
              <a:pPr>
                <a:defRPr/>
              </a:pPr>
              <a:t>‹#›</a:t>
            </a:fld>
            <a:endParaRPr lang="ru-RU"/>
          </a:p>
        </p:txBody>
      </p:sp>
    </p:spTree>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fontAlgn="auto">
              <a:lnSpc>
                <a:spcPts val="3000"/>
              </a:lnSpc>
              <a:spcBef>
                <a:spcPts val="600"/>
              </a:spcBef>
              <a:spcAft>
                <a:spcPts val="0"/>
              </a:spcAft>
              <a:buClr>
                <a:schemeClr val="accent1"/>
              </a:buClr>
              <a:buSzPct val="80000"/>
              <a:buFont typeface="Wingdings 2"/>
              <a:buNone/>
              <a:defRPr/>
            </a:pPr>
            <a:endParaRPr lang="en-US" sz="3200">
              <a:latin typeface="+mn-lt"/>
              <a:cs typeface="+mn-cs"/>
            </a:endParaRPr>
          </a:p>
        </p:txBody>
      </p:sp>
      <p:sp>
        <p:nvSpPr>
          <p:cNvPr id="6" name="Блок-схема: процесс 8"/>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7" name="Блок-схема: процесс 9"/>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ru-RU" smtClean="0"/>
              <a:t>Образец заголовка</a:t>
            </a:r>
            <a:endParaRPr lang="en-US"/>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ru-RU" smtClean="0"/>
              <a:t>Образец текста</a:t>
            </a:r>
          </a:p>
        </p:txBody>
      </p:sp>
      <p:sp>
        <p:nvSpPr>
          <p:cNvPr id="8" name="Дата 4"/>
          <p:cNvSpPr>
            <a:spLocks noGrp="1"/>
          </p:cNvSpPr>
          <p:nvPr>
            <p:ph type="dt" sz="half" idx="10"/>
          </p:nvPr>
        </p:nvSpPr>
        <p:spPr/>
        <p:txBody>
          <a:bodyPr/>
          <a:lstStyle>
            <a:lvl1pPr>
              <a:defRPr/>
            </a:lvl1pPr>
            <a:extLst/>
          </a:lstStyle>
          <a:p>
            <a:pPr>
              <a:defRPr/>
            </a:pPr>
            <a:fld id="{F630659A-35A9-46BE-8CFF-3195BF133AE3}" type="datetimeFigureOut">
              <a:rPr lang="ru-RU"/>
              <a:pPr>
                <a:defRPr/>
              </a:pPr>
              <a:t>04.04.2016</a:t>
            </a:fld>
            <a:endParaRPr lang="ru-RU"/>
          </a:p>
        </p:txBody>
      </p:sp>
      <p:sp>
        <p:nvSpPr>
          <p:cNvPr id="9" name="Нижний колонтитул 5"/>
          <p:cNvSpPr>
            <a:spLocks noGrp="1"/>
          </p:cNvSpPr>
          <p:nvPr>
            <p:ph type="ftr" sz="quarter" idx="11"/>
          </p:nvPr>
        </p:nvSpPr>
        <p:spPr/>
        <p:txBody>
          <a:bodyPr/>
          <a:lstStyle>
            <a:lvl1pPr>
              <a:defRPr/>
            </a:lvl1pPr>
            <a:extLst/>
          </a:lstStyle>
          <a:p>
            <a:pPr>
              <a:defRPr/>
            </a:pPr>
            <a:endParaRPr lang="ru-RU"/>
          </a:p>
        </p:txBody>
      </p:sp>
      <p:sp>
        <p:nvSpPr>
          <p:cNvPr id="10" name="Номер слайда 6"/>
          <p:cNvSpPr>
            <a:spLocks noGrp="1"/>
          </p:cNvSpPr>
          <p:nvPr>
            <p:ph type="sldNum" sz="quarter" idx="12"/>
          </p:nvPr>
        </p:nvSpPr>
        <p:spPr/>
        <p:txBody>
          <a:bodyPr/>
          <a:lstStyle>
            <a:lvl1pPr>
              <a:defRPr/>
            </a:lvl1pPr>
            <a:extLst/>
          </a:lstStyle>
          <a:p>
            <a:pPr>
              <a:defRPr/>
            </a:pPr>
            <a:fld id="{81A7343D-5246-4634-A973-8F11CC8E53EC}" type="slidenum">
              <a:rPr lang="ru-RU"/>
              <a:pPr>
                <a:defRPr/>
              </a:pPr>
              <a:t>‹#›</a:t>
            </a:fld>
            <a:endParaRPr lang="ru-RU"/>
          </a:p>
        </p:txBody>
      </p:sp>
    </p:spTree>
  </p:cSld>
  <p:clrMapOvr>
    <a:masterClrMapping/>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799A5ED2-500A-43C4-BFC6-062654EFC13D}" type="datetimeFigureOut">
              <a:rPr lang="ru-RU"/>
              <a:pPr>
                <a:defRPr/>
              </a:pPr>
              <a:t>04.04.2016</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0A054E51-9069-4B22-9F7C-48F84180B42A}" type="slidenum">
              <a:rPr lang="ru-RU"/>
              <a:pPr>
                <a:defRPr/>
              </a:pPr>
              <a:t>‹#›</a:t>
            </a:fld>
            <a:endParaRPr lang="ru-RU"/>
          </a:p>
        </p:txBody>
      </p:sp>
    </p:spTree>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Овал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2" name="Прямоугольник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Заголовок 4"/>
          <p:cNvSpPr>
            <a:spLocks noGrp="1"/>
          </p:cNvSpPr>
          <p:nvPr>
            <p:ph type="title"/>
          </p:nvPr>
        </p:nvSpPr>
        <p:spPr>
          <a:xfrm>
            <a:off x="1435100" y="274638"/>
            <a:ext cx="7499350" cy="1143000"/>
          </a:xfrm>
          <a:prstGeom prst="rect">
            <a:avLst/>
          </a:prstGeom>
        </p:spPr>
        <p:txBody>
          <a:bodyPr anchor="ctr">
            <a:normAutofit/>
          </a:bodyPr>
          <a:lstStyle>
            <a:extLst/>
          </a:lstStyle>
          <a:p>
            <a:r>
              <a:rPr lang="ru-RU" smtClean="0"/>
              <a:t>Образец заголовка</a:t>
            </a:r>
            <a:endParaRPr lang="en-US"/>
          </a:p>
        </p:txBody>
      </p:sp>
      <p:sp>
        <p:nvSpPr>
          <p:cNvPr id="1033" name="Текст 8"/>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F0FF6450-CAE3-4D96-8CCE-8DEA1F35477C}" type="datetimeFigureOut">
              <a:rPr lang="ru-RU"/>
              <a:pPr>
                <a:defRPr/>
              </a:pPr>
              <a:t>04.04.2016</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endParaRPr lang="ru-RU"/>
          </a:p>
        </p:txBody>
      </p:sp>
      <p:sp>
        <p:nvSpPr>
          <p:cNvPr id="22" name="Номер слайда 21"/>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fld id="{78A99CA0-7D7C-4216-AEE8-A831D85A0A58}" type="slidenum">
              <a:rPr lang="ru-RU"/>
              <a:pPr>
                <a:defRPr/>
              </a:pPr>
              <a:t>‹#›</a:t>
            </a:fld>
            <a:endParaRPr lang="ru-RU"/>
          </a:p>
        </p:txBody>
      </p:sp>
      <p:sp>
        <p:nvSpPr>
          <p:cNvPr id="15" name="Прямоугольник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696" r:id="rId1"/>
    <p:sldLayoutId id="2147483695" r:id="rId2"/>
    <p:sldLayoutId id="2147483697" r:id="rId3"/>
    <p:sldLayoutId id="2147483694" r:id="rId4"/>
    <p:sldLayoutId id="2147483698" r:id="rId5"/>
    <p:sldLayoutId id="2147483693" r:id="rId6"/>
    <p:sldLayoutId id="2147483699" r:id="rId7"/>
    <p:sldLayoutId id="2147483700" r:id="rId8"/>
    <p:sldLayoutId id="2147483692" r:id="rId9"/>
    <p:sldLayoutId id="2147483691" r:id="rId10"/>
    <p:sldLayoutId id="2147483690" r:id="rId11"/>
  </p:sldLayoutIdLst>
  <p:transition>
    <p:wedge/>
  </p:transition>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Corbel" pitchFamily="34" charset="0"/>
        </a:defRPr>
      </a:lvl2pPr>
      <a:lvl3pPr algn="l" rtl="0" eaLnBrk="0" fontAlgn="base" hangingPunct="0">
        <a:spcBef>
          <a:spcPct val="0"/>
        </a:spcBef>
        <a:spcAft>
          <a:spcPct val="0"/>
        </a:spcAft>
        <a:defRPr sz="4300">
          <a:solidFill>
            <a:srgbClr val="572314"/>
          </a:solidFill>
          <a:latin typeface="Corbel" pitchFamily="34" charset="0"/>
        </a:defRPr>
      </a:lvl3pPr>
      <a:lvl4pPr algn="l" rtl="0" eaLnBrk="0" fontAlgn="base" hangingPunct="0">
        <a:spcBef>
          <a:spcPct val="0"/>
        </a:spcBef>
        <a:spcAft>
          <a:spcPct val="0"/>
        </a:spcAft>
        <a:defRPr sz="4300">
          <a:solidFill>
            <a:srgbClr val="572314"/>
          </a:solidFill>
          <a:latin typeface="Corbel" pitchFamily="34" charset="0"/>
        </a:defRPr>
      </a:lvl4pPr>
      <a:lvl5pPr algn="l" rtl="0" eaLnBrk="0" fontAlgn="base" hangingPunct="0">
        <a:spcBef>
          <a:spcPct val="0"/>
        </a:spcBef>
        <a:spcAft>
          <a:spcPct val="0"/>
        </a:spcAft>
        <a:defRPr sz="4300">
          <a:solidFill>
            <a:srgbClr val="572314"/>
          </a:solidFill>
          <a:latin typeface="Corbel" pitchFamily="34" charset="0"/>
        </a:defRPr>
      </a:lvl5pPr>
      <a:lvl6pPr marL="457200" algn="l" rtl="0" fontAlgn="base">
        <a:spcBef>
          <a:spcPct val="0"/>
        </a:spcBef>
        <a:spcAft>
          <a:spcPct val="0"/>
        </a:spcAft>
        <a:defRPr sz="4300">
          <a:solidFill>
            <a:srgbClr val="572314"/>
          </a:solidFill>
          <a:latin typeface="Corbel" pitchFamily="34" charset="0"/>
        </a:defRPr>
      </a:lvl6pPr>
      <a:lvl7pPr marL="914400" algn="l" rtl="0" fontAlgn="base">
        <a:spcBef>
          <a:spcPct val="0"/>
        </a:spcBef>
        <a:spcAft>
          <a:spcPct val="0"/>
        </a:spcAft>
        <a:defRPr sz="4300">
          <a:solidFill>
            <a:srgbClr val="572314"/>
          </a:solidFill>
          <a:latin typeface="Corbel" pitchFamily="34" charset="0"/>
        </a:defRPr>
      </a:lvl7pPr>
      <a:lvl8pPr marL="1371600" algn="l" rtl="0" fontAlgn="base">
        <a:spcBef>
          <a:spcPct val="0"/>
        </a:spcBef>
        <a:spcAft>
          <a:spcPct val="0"/>
        </a:spcAft>
        <a:defRPr sz="4300">
          <a:solidFill>
            <a:srgbClr val="572314"/>
          </a:solidFill>
          <a:latin typeface="Corbel" pitchFamily="34" charset="0"/>
        </a:defRPr>
      </a:lvl8pPr>
      <a:lvl9pPr marL="1828800" algn="l" rtl="0" fontAlgn="base">
        <a:spcBef>
          <a:spcPct val="0"/>
        </a:spcBef>
        <a:spcAft>
          <a:spcPct val="0"/>
        </a:spcAft>
        <a:defRPr sz="4300">
          <a:solidFill>
            <a:srgbClr val="572314"/>
          </a:solidFill>
          <a:latin typeface="Corbel"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vmlDrawing" Target="../drawings/vmlDrawing2.vml"/><Relationship Id="rId4" Type="http://schemas.openxmlformats.org/officeDocument/2006/relationships/oleObject" Target="../embeddings/__________Microsoft_Office_Excel2.xls"/></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1.xml"/><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__________Microsoft_Office_Excel1.xls"/><Relationship Id="rId2" Type="http://schemas.openxmlformats.org/officeDocument/2006/relationships/slideLayout" Target="../slideLayouts/slideLayout11.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Рисунок 3" descr="6e69fec8525f2f0bf834f27ad93f4daf.jpg"/>
          <p:cNvPicPr>
            <a:picLocks noChangeAspect="1"/>
          </p:cNvPicPr>
          <p:nvPr/>
        </p:nvPicPr>
        <p:blipFill>
          <a:blip r:embed="rId2"/>
          <a:srcRect/>
          <a:stretch>
            <a:fillRect/>
          </a:stretch>
        </p:blipFill>
        <p:spPr bwMode="auto">
          <a:xfrm>
            <a:off x="-3132138" y="-2692400"/>
            <a:ext cx="9144001" cy="6858000"/>
          </a:xfrm>
          <a:prstGeom prst="rect">
            <a:avLst/>
          </a:prstGeom>
          <a:noFill/>
          <a:ln w="9525">
            <a:noFill/>
            <a:miter lim="800000"/>
            <a:headEnd/>
            <a:tailEnd/>
          </a:ln>
        </p:spPr>
      </p:pic>
      <p:sp>
        <p:nvSpPr>
          <p:cNvPr id="2" name="Заголовок 1"/>
          <p:cNvSpPr>
            <a:spLocks noGrp="1"/>
          </p:cNvSpPr>
          <p:nvPr>
            <p:ph type="ctrTitle"/>
          </p:nvPr>
        </p:nvSpPr>
        <p:spPr>
          <a:xfrm>
            <a:off x="250825" y="1268413"/>
            <a:ext cx="6913563" cy="1470025"/>
          </a:xfrm>
        </p:spPr>
        <p:txBody>
          <a:bodyPr>
            <a:normAutofit fontScale="90000"/>
          </a:bodyPr>
          <a:lstStyle/>
          <a:p>
            <a:pPr eaLnBrk="1" fontAlgn="auto" hangingPunct="1">
              <a:spcAft>
                <a:spcPts val="0"/>
              </a:spcAft>
              <a:defRPr/>
            </a:pPr>
            <a:r>
              <a:rPr lang="ru-RU" dirty="0" smtClean="0">
                <a:solidFill>
                  <a:schemeClr val="tx2">
                    <a:satMod val="130000"/>
                  </a:schemeClr>
                </a:solidFill>
              </a:rPr>
              <a:t>Отчет  Главы </a:t>
            </a:r>
            <a:br>
              <a:rPr lang="ru-RU" dirty="0" smtClean="0">
                <a:solidFill>
                  <a:schemeClr val="tx2">
                    <a:satMod val="130000"/>
                  </a:schemeClr>
                </a:solidFill>
              </a:rPr>
            </a:br>
            <a:r>
              <a:rPr lang="ru-RU" dirty="0" smtClean="0">
                <a:solidFill>
                  <a:schemeClr val="tx2">
                    <a:satMod val="130000"/>
                  </a:schemeClr>
                </a:solidFill>
              </a:rPr>
              <a:t>Плотинского сельского поселения по результатам деятельности  за 2015 год.</a:t>
            </a:r>
            <a:endParaRPr lang="ru-RU" dirty="0">
              <a:solidFill>
                <a:schemeClr val="tx2">
                  <a:satMod val="130000"/>
                </a:schemeClr>
              </a:solidFill>
            </a:endParaRP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rmAutofit fontScale="90000"/>
          </a:bodyPr>
          <a:lstStyle/>
          <a:p>
            <a:pPr eaLnBrk="1" fontAlgn="auto" hangingPunct="1">
              <a:spcAft>
                <a:spcPts val="0"/>
              </a:spcAft>
              <a:defRPr/>
            </a:pPr>
            <a:r>
              <a:rPr lang="ru-RU" dirty="0" smtClean="0">
                <a:solidFill>
                  <a:schemeClr val="tx2">
                    <a:satMod val="130000"/>
                  </a:schemeClr>
                </a:solidFill>
              </a:rPr>
              <a:t>Структура </a:t>
            </a:r>
            <a:r>
              <a:rPr lang="ru-RU" dirty="0">
                <a:solidFill>
                  <a:schemeClr val="tx2">
                    <a:satMod val="130000"/>
                  </a:schemeClr>
                </a:solidFill>
              </a:rPr>
              <a:t>Администрации Плотинского сельского поселения </a:t>
            </a:r>
          </a:p>
        </p:txBody>
      </p:sp>
      <p:sp>
        <p:nvSpPr>
          <p:cNvPr id="3" name="Содержимое 2"/>
          <p:cNvSpPr>
            <a:spLocks noGrp="1"/>
          </p:cNvSpPr>
          <p:nvPr>
            <p:ph idx="4294967295"/>
          </p:nvPr>
        </p:nvSpPr>
        <p:spPr>
          <a:xfrm>
            <a:off x="1435100" y="1844675"/>
            <a:ext cx="7499350" cy="4824413"/>
          </a:xfrm>
        </p:spPr>
        <p:txBody>
          <a:bodyPr>
            <a:normAutofit fontScale="92500" lnSpcReduction="10000"/>
          </a:bodyPr>
          <a:lstStyle/>
          <a:p>
            <a:pPr marL="365760" indent="-283464" eaLnBrk="1" fontAlgn="auto" hangingPunct="1">
              <a:spcAft>
                <a:spcPts val="0"/>
              </a:spcAft>
              <a:buFont typeface="Wingdings 2"/>
              <a:buChar char=""/>
              <a:defRPr/>
            </a:pPr>
            <a:r>
              <a:rPr lang="ru-RU" dirty="0"/>
              <a:t>Глава Плотинского сельского поселения, </a:t>
            </a:r>
          </a:p>
          <a:p>
            <a:pPr marL="365760" indent="-283464" eaLnBrk="1" fontAlgn="auto" hangingPunct="1">
              <a:spcAft>
                <a:spcPts val="0"/>
              </a:spcAft>
              <a:buFont typeface="Wingdings 2"/>
              <a:buChar char=""/>
              <a:defRPr/>
            </a:pPr>
            <a:r>
              <a:rPr lang="ru-RU" dirty="0"/>
              <a:t>специалист 1 категории по ведению бухгалтерского учета, </a:t>
            </a:r>
          </a:p>
          <a:p>
            <a:pPr marL="365760" indent="-283464" eaLnBrk="1" fontAlgn="auto" hangingPunct="1">
              <a:spcAft>
                <a:spcPts val="0"/>
              </a:spcAft>
              <a:buFont typeface="Wingdings 2"/>
              <a:buChar char=""/>
              <a:defRPr/>
            </a:pPr>
            <a:r>
              <a:rPr lang="ru-RU" dirty="0"/>
              <a:t>специалист 2-й категории, специалист по ВУС (содержание за счет субвенций), данному специалисту вменены обязанности по регистрации и учету граждан (содержание за счет местного бюджета, оплата производилась по срочному гражданско-правовому договору). </a:t>
            </a:r>
          </a:p>
          <a:p>
            <a:pPr marL="365760" indent="-283464" eaLnBrk="1" fontAlgn="auto" hangingPunct="1">
              <a:spcAft>
                <a:spcPts val="0"/>
              </a:spcAft>
              <a:buFont typeface="Wingdings 2"/>
              <a:buChar char=""/>
              <a:defRPr/>
            </a:pPr>
            <a:endParaRPr lang="ru-RU" dirty="0"/>
          </a:p>
        </p:txBody>
      </p:sp>
      <p:pic>
        <p:nvPicPr>
          <p:cNvPr id="90115" name="Рисунок 3" descr="iStock_000011424671Medium.jpg"/>
          <p:cNvPicPr>
            <a:picLocks noChangeAspect="1"/>
          </p:cNvPicPr>
          <p:nvPr/>
        </p:nvPicPr>
        <p:blipFill>
          <a:blip r:embed="rId2"/>
          <a:srcRect/>
          <a:stretch>
            <a:fillRect/>
          </a:stretch>
        </p:blipFill>
        <p:spPr bwMode="auto">
          <a:xfrm>
            <a:off x="6804025" y="476250"/>
            <a:ext cx="1692275" cy="1268413"/>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rmAutofit fontScale="90000"/>
          </a:bodyPr>
          <a:lstStyle/>
          <a:p>
            <a:pPr eaLnBrk="1" fontAlgn="auto" hangingPunct="1">
              <a:spcAft>
                <a:spcPts val="0"/>
              </a:spcAft>
              <a:defRPr/>
            </a:pPr>
            <a:r>
              <a:rPr lang="ru-RU" dirty="0" smtClean="0">
                <a:solidFill>
                  <a:schemeClr val="tx2">
                    <a:satMod val="130000"/>
                  </a:schemeClr>
                </a:solidFill>
              </a:rPr>
              <a:t>Уровень  бюджетной обеспеченности </a:t>
            </a:r>
            <a:endParaRPr lang="ru-RU" dirty="0">
              <a:solidFill>
                <a:schemeClr val="tx2">
                  <a:satMod val="130000"/>
                </a:schemeClr>
              </a:solidFill>
            </a:endParaRPr>
          </a:p>
        </p:txBody>
      </p:sp>
      <p:sp>
        <p:nvSpPr>
          <p:cNvPr id="88070" name="Содержимое 2"/>
          <p:cNvSpPr>
            <a:spLocks noGrp="1"/>
          </p:cNvSpPr>
          <p:nvPr>
            <p:ph idx="4294967295"/>
          </p:nvPr>
        </p:nvSpPr>
        <p:spPr/>
        <p:txBody>
          <a:bodyPr/>
          <a:lstStyle/>
          <a:p>
            <a:pPr eaLnBrk="1" hangingPunct="1">
              <a:buFont typeface="Wingdings 2" pitchFamily="18" charset="2"/>
              <a:buNone/>
            </a:pPr>
            <a:r>
              <a:rPr lang="ru-RU" smtClean="0"/>
              <a:t>	Плотинское  сельское поселение находится на 6 месте из 7 поселений Лоухского района.</a:t>
            </a:r>
          </a:p>
        </p:txBody>
      </p:sp>
      <p:graphicFrame>
        <p:nvGraphicFramePr>
          <p:cNvPr id="88068" name="Диаграмма 3"/>
          <p:cNvGraphicFramePr>
            <a:graphicFrameLocks/>
          </p:cNvGraphicFramePr>
          <p:nvPr/>
        </p:nvGraphicFramePr>
        <p:xfrm>
          <a:off x="755650" y="2997200"/>
          <a:ext cx="7416800" cy="3168650"/>
        </p:xfrm>
        <a:graphic>
          <a:graphicData uri="http://schemas.openxmlformats.org/presentationml/2006/ole">
            <p:oleObj spid="_x0000_s88068" r:id="rId4" imgW="7419475" imgH="3164098" progId="Excel.Chart.8">
              <p:embed/>
            </p:oleObj>
          </a:graphicData>
        </a:graphic>
      </p:graphicFrame>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rmAutofit fontScale="90000"/>
          </a:bodyPr>
          <a:lstStyle/>
          <a:p>
            <a:pPr eaLnBrk="1" fontAlgn="auto" hangingPunct="1">
              <a:spcAft>
                <a:spcPts val="0"/>
              </a:spcAft>
              <a:defRPr/>
            </a:pPr>
            <a:r>
              <a:rPr lang="ru-RU" dirty="0" smtClean="0">
                <a:solidFill>
                  <a:schemeClr val="tx2">
                    <a:satMod val="130000"/>
                  </a:schemeClr>
                </a:solidFill>
              </a:rPr>
              <a:t>Исполнение  доходной части бюджета </a:t>
            </a:r>
            <a:endParaRPr lang="ru-RU" dirty="0">
              <a:solidFill>
                <a:schemeClr val="tx2">
                  <a:satMod val="130000"/>
                </a:schemeClr>
              </a:solidFill>
            </a:endParaRPr>
          </a:p>
        </p:txBody>
      </p:sp>
      <p:sp>
        <p:nvSpPr>
          <p:cNvPr id="3" name="Содержимое 2"/>
          <p:cNvSpPr>
            <a:spLocks noGrp="1"/>
          </p:cNvSpPr>
          <p:nvPr>
            <p:ph idx="4294967295"/>
          </p:nvPr>
        </p:nvSpPr>
        <p:spPr>
          <a:xfrm>
            <a:off x="1043608" y="1600200"/>
            <a:ext cx="7704856" cy="4525963"/>
          </a:xfrm>
        </p:spPr>
        <p:txBody>
          <a:bodyPr>
            <a:normAutofit/>
          </a:bodyPr>
          <a:lstStyle/>
          <a:p>
            <a:pPr marL="365760" indent="-283464" eaLnBrk="1" fontAlgn="auto" hangingPunct="1">
              <a:spcAft>
                <a:spcPts val="0"/>
              </a:spcAft>
              <a:buFont typeface="Wingdings 2"/>
              <a:buChar char=""/>
              <a:defRPr/>
            </a:pPr>
            <a:r>
              <a:rPr lang="ru-RU" dirty="0" smtClean="0"/>
              <a:t>Факт - </a:t>
            </a:r>
            <a:r>
              <a:rPr lang="ru-RU" i="1" u="sng" dirty="0" smtClean="0">
                <a:ln>
                  <a:solidFill>
                    <a:sysClr val="windowText" lastClr="000000"/>
                  </a:solidFill>
                </a:ln>
              </a:rPr>
              <a:t>3982,4</a:t>
            </a:r>
            <a:r>
              <a:rPr lang="ru-RU" i="1" u="sng" dirty="0" smtClean="0"/>
              <a:t> </a:t>
            </a:r>
            <a:r>
              <a:rPr lang="ru-RU" dirty="0" smtClean="0"/>
              <a:t>тыс. рублей </a:t>
            </a:r>
          </a:p>
          <a:p>
            <a:pPr marL="365760" indent="-283464" eaLnBrk="1" fontAlgn="auto" hangingPunct="1">
              <a:spcAft>
                <a:spcPts val="0"/>
              </a:spcAft>
              <a:buFont typeface="Wingdings 2"/>
              <a:buChar char=""/>
              <a:defRPr/>
            </a:pPr>
            <a:r>
              <a:rPr lang="ru-RU" dirty="0" smtClean="0"/>
              <a:t>План - </a:t>
            </a:r>
            <a:r>
              <a:rPr lang="ru-RU" i="1" u="sng" dirty="0" smtClean="0">
                <a:ln>
                  <a:solidFill>
                    <a:srgbClr val="FF0000"/>
                  </a:solidFill>
                </a:ln>
              </a:rPr>
              <a:t>4160,2</a:t>
            </a:r>
            <a:r>
              <a:rPr lang="ru-RU" i="1" u="sng" dirty="0" smtClean="0"/>
              <a:t> </a:t>
            </a:r>
            <a:r>
              <a:rPr lang="ru-RU" dirty="0" smtClean="0"/>
              <a:t>тыс. руб. </a:t>
            </a:r>
          </a:p>
          <a:p>
            <a:pPr marL="365760" indent="-283464" eaLnBrk="1" fontAlgn="auto" hangingPunct="1">
              <a:spcAft>
                <a:spcPts val="0"/>
              </a:spcAft>
              <a:buFont typeface="Wingdings 2"/>
              <a:buNone/>
              <a:defRPr/>
            </a:pPr>
            <a:r>
              <a:rPr lang="ru-RU" u="sng" dirty="0" smtClean="0"/>
              <a:t>Собственные доходы </a:t>
            </a:r>
            <a:endParaRPr lang="ru-RU" dirty="0" smtClean="0"/>
          </a:p>
          <a:p>
            <a:pPr marL="365760" indent="-283464" eaLnBrk="1" fontAlgn="auto" hangingPunct="1">
              <a:spcAft>
                <a:spcPts val="0"/>
              </a:spcAft>
              <a:buFont typeface="Wingdings 2"/>
              <a:buChar char=""/>
              <a:defRPr/>
            </a:pPr>
            <a:r>
              <a:rPr lang="ru-RU" dirty="0" smtClean="0"/>
              <a:t>Факт - </a:t>
            </a:r>
            <a:r>
              <a:rPr lang="ru-RU" i="1" u="sng" dirty="0" smtClean="0">
                <a:ln>
                  <a:solidFill>
                    <a:schemeClr val="tx1"/>
                  </a:solidFill>
                </a:ln>
              </a:rPr>
              <a:t>807,2</a:t>
            </a:r>
            <a:r>
              <a:rPr lang="ru-RU" dirty="0" smtClean="0"/>
              <a:t> тыс. руб. (в т.ч. акцизы </a:t>
            </a:r>
            <a:r>
              <a:rPr lang="ru-RU" i="1" u="sng" dirty="0" smtClean="0">
                <a:ln>
                  <a:solidFill>
                    <a:schemeClr val="tx1"/>
                  </a:solidFill>
                </a:ln>
              </a:rPr>
              <a:t>477,3 </a:t>
            </a:r>
            <a:r>
              <a:rPr lang="ru-RU" dirty="0" smtClean="0"/>
              <a:t>тыс. руб.). </a:t>
            </a:r>
          </a:p>
          <a:p>
            <a:pPr marL="365760" indent="-283464" eaLnBrk="1" fontAlgn="auto" hangingPunct="1">
              <a:spcAft>
                <a:spcPts val="0"/>
              </a:spcAft>
              <a:buFont typeface="Wingdings 2"/>
              <a:buChar char=""/>
              <a:defRPr/>
            </a:pPr>
            <a:r>
              <a:rPr lang="ru-RU" dirty="0" smtClean="0"/>
              <a:t>План  по собственным  доходам -  </a:t>
            </a:r>
            <a:r>
              <a:rPr lang="ru-RU" i="1" u="sng" dirty="0" smtClean="0">
                <a:ln>
                  <a:solidFill>
                    <a:srgbClr val="FF0000"/>
                  </a:solidFill>
                </a:ln>
              </a:rPr>
              <a:t>985,0</a:t>
            </a:r>
            <a:r>
              <a:rPr lang="ru-RU" i="1" u="sng" dirty="0" smtClean="0"/>
              <a:t> </a:t>
            </a:r>
            <a:r>
              <a:rPr lang="ru-RU" dirty="0" smtClean="0"/>
              <a:t>тыс. руб. (в т.ч. акцизы </a:t>
            </a:r>
            <a:r>
              <a:rPr lang="ru-RU" i="1" u="sng" dirty="0" smtClean="0">
                <a:ln>
                  <a:solidFill>
                    <a:srgbClr val="FF0000"/>
                  </a:solidFill>
                </a:ln>
              </a:rPr>
              <a:t>481,0</a:t>
            </a:r>
            <a:r>
              <a:rPr lang="ru-RU" dirty="0" smtClean="0"/>
              <a:t> тыс.руб.).  </a:t>
            </a:r>
          </a:p>
          <a:p>
            <a:pPr marL="365760" indent="-283464" eaLnBrk="1" fontAlgn="auto" hangingPunct="1">
              <a:spcAft>
                <a:spcPts val="0"/>
              </a:spcAft>
              <a:buFont typeface="Wingdings 2"/>
              <a:buChar char=""/>
              <a:defRPr/>
            </a:pPr>
            <a:endParaRPr lang="ru-RU" dirty="0"/>
          </a:p>
        </p:txBody>
      </p:sp>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71550" y="274638"/>
            <a:ext cx="7715250" cy="633412"/>
          </a:xfrm>
        </p:spPr>
        <p:txBody>
          <a:bodyPr>
            <a:normAutofit fontScale="90000"/>
          </a:bodyPr>
          <a:lstStyle/>
          <a:p>
            <a:pPr eaLnBrk="1" fontAlgn="auto" hangingPunct="1">
              <a:spcAft>
                <a:spcPts val="0"/>
              </a:spcAft>
              <a:defRPr/>
            </a:pPr>
            <a:r>
              <a:rPr lang="ru-RU" dirty="0" smtClean="0">
                <a:solidFill>
                  <a:schemeClr val="tx2">
                    <a:satMod val="130000"/>
                  </a:schemeClr>
                </a:solidFill>
              </a:rPr>
              <a:t>Доходы бюджета</a:t>
            </a:r>
            <a:endParaRPr lang="ru-RU" dirty="0">
              <a:solidFill>
                <a:schemeClr val="tx2">
                  <a:satMod val="130000"/>
                </a:schemeClr>
              </a:solidFill>
            </a:endParaRPr>
          </a:p>
        </p:txBody>
      </p:sp>
      <p:sp>
        <p:nvSpPr>
          <p:cNvPr id="3" name="Содержимое 2"/>
          <p:cNvSpPr>
            <a:spLocks noGrp="1"/>
          </p:cNvSpPr>
          <p:nvPr>
            <p:ph idx="4294967295"/>
          </p:nvPr>
        </p:nvSpPr>
        <p:spPr>
          <a:xfrm>
            <a:off x="971600" y="1052736"/>
            <a:ext cx="7715200" cy="5544616"/>
          </a:xfrm>
        </p:spPr>
        <p:txBody>
          <a:bodyPr>
            <a:normAutofit fontScale="62500" lnSpcReduction="20000"/>
          </a:bodyPr>
          <a:lstStyle/>
          <a:p>
            <a:pPr marL="514350" indent="-514350" eaLnBrk="1" fontAlgn="auto" hangingPunct="1">
              <a:spcAft>
                <a:spcPts val="0"/>
              </a:spcAft>
              <a:buFont typeface="+mj-lt"/>
              <a:buAutoNum type="arabicPeriod"/>
              <a:defRPr/>
            </a:pPr>
            <a:r>
              <a:rPr lang="ru-RU" dirty="0" smtClean="0"/>
              <a:t>Собственные  доходы - </a:t>
            </a:r>
            <a:r>
              <a:rPr lang="ru-RU" sz="2900" i="1" u="sng" dirty="0" smtClean="0">
                <a:ln>
                  <a:solidFill>
                    <a:sysClr val="windowText" lastClr="000000"/>
                  </a:solidFill>
                </a:ln>
              </a:rPr>
              <a:t>807,2</a:t>
            </a:r>
            <a:r>
              <a:rPr lang="ru-RU" dirty="0" smtClean="0"/>
              <a:t> тыс.руб.</a:t>
            </a:r>
          </a:p>
          <a:p>
            <a:pPr marL="514350" indent="-514350" eaLnBrk="1" fontAlgn="auto" hangingPunct="1">
              <a:spcAft>
                <a:spcPts val="0"/>
              </a:spcAft>
              <a:buFont typeface="+mj-lt"/>
              <a:buAutoNum type="arabicPeriod"/>
              <a:defRPr/>
            </a:pPr>
            <a:r>
              <a:rPr lang="ru-RU" dirty="0" smtClean="0"/>
              <a:t>Дотации  из бюджета Республики Карелия - </a:t>
            </a:r>
            <a:r>
              <a:rPr lang="ru-RU" i="1" u="sng" dirty="0" smtClean="0">
                <a:ln>
                  <a:solidFill>
                    <a:sysClr val="windowText" lastClr="000000"/>
                  </a:solidFill>
                </a:ln>
              </a:rPr>
              <a:t>1077,0</a:t>
            </a:r>
            <a:r>
              <a:rPr lang="ru-RU" dirty="0" smtClean="0"/>
              <a:t> тыс. руб.</a:t>
            </a:r>
          </a:p>
          <a:p>
            <a:pPr marL="514350" indent="-514350" eaLnBrk="1" fontAlgn="auto" hangingPunct="1">
              <a:spcAft>
                <a:spcPts val="0"/>
              </a:spcAft>
              <a:buFont typeface="+mj-lt"/>
              <a:buAutoNum type="arabicPeriod"/>
              <a:defRPr/>
            </a:pPr>
            <a:r>
              <a:rPr lang="ru-RU" dirty="0" smtClean="0"/>
              <a:t>Субвенции  на осуществление полномочий по первичному воинскому учету - </a:t>
            </a:r>
            <a:r>
              <a:rPr lang="ru-RU" i="1" u="sng" dirty="0" smtClean="0">
                <a:ln>
                  <a:solidFill>
                    <a:sysClr val="windowText" lastClr="000000"/>
                  </a:solidFill>
                </a:ln>
              </a:rPr>
              <a:t>106,2</a:t>
            </a:r>
            <a:r>
              <a:rPr lang="ru-RU" dirty="0" smtClean="0">
                <a:ln>
                  <a:solidFill>
                    <a:sysClr val="windowText" lastClr="000000"/>
                  </a:solidFill>
                </a:ln>
              </a:rPr>
              <a:t> </a:t>
            </a:r>
            <a:r>
              <a:rPr lang="ru-RU" dirty="0" smtClean="0"/>
              <a:t>тыс. руб.</a:t>
            </a:r>
          </a:p>
          <a:p>
            <a:pPr marL="514350" indent="-514350" eaLnBrk="1" fontAlgn="auto" hangingPunct="1">
              <a:spcAft>
                <a:spcPts val="0"/>
              </a:spcAft>
              <a:buFont typeface="+mj-lt"/>
              <a:buAutoNum type="arabicPeriod"/>
              <a:defRPr/>
            </a:pPr>
            <a:r>
              <a:rPr lang="ru-RU" dirty="0" smtClean="0"/>
              <a:t>Субвенции  на административные комиссии - </a:t>
            </a:r>
            <a:r>
              <a:rPr lang="ru-RU" i="1" u="sng" dirty="0" smtClean="0">
                <a:ln>
                  <a:solidFill>
                    <a:sysClr val="windowText" lastClr="000000"/>
                  </a:solidFill>
                </a:ln>
              </a:rPr>
              <a:t>2,0</a:t>
            </a:r>
            <a:r>
              <a:rPr lang="ru-RU" dirty="0" smtClean="0">
                <a:ln>
                  <a:solidFill>
                    <a:sysClr val="windowText" lastClr="000000"/>
                  </a:solidFill>
                </a:ln>
              </a:rPr>
              <a:t> </a:t>
            </a:r>
            <a:r>
              <a:rPr lang="ru-RU" dirty="0" smtClean="0"/>
              <a:t>тыс.руб. </a:t>
            </a:r>
          </a:p>
          <a:p>
            <a:pPr marL="514350" indent="-514350" eaLnBrk="1" fontAlgn="auto" hangingPunct="1">
              <a:spcAft>
                <a:spcPts val="0"/>
              </a:spcAft>
              <a:buFont typeface="+mj-lt"/>
              <a:buAutoNum type="arabicPeriod"/>
              <a:defRPr/>
            </a:pPr>
            <a:r>
              <a:rPr lang="ru-RU" dirty="0" smtClean="0"/>
              <a:t>Субсидия  на социально-экономическое развитие территорий поселений- </a:t>
            </a:r>
            <a:r>
              <a:rPr lang="ru-RU" i="1" u="sng" dirty="0" smtClean="0">
                <a:ln>
                  <a:solidFill>
                    <a:sysClr val="windowText" lastClr="000000"/>
                  </a:solidFill>
                </a:ln>
              </a:rPr>
              <a:t>1269,9</a:t>
            </a:r>
            <a:r>
              <a:rPr lang="ru-RU" dirty="0" smtClean="0"/>
              <a:t>тыс. руб. </a:t>
            </a:r>
          </a:p>
          <a:p>
            <a:pPr marL="514350" indent="-514350" eaLnBrk="1" fontAlgn="auto" hangingPunct="1">
              <a:spcAft>
                <a:spcPts val="0"/>
              </a:spcAft>
              <a:buFont typeface="+mj-lt"/>
              <a:buAutoNum type="arabicPeriod"/>
              <a:defRPr/>
            </a:pPr>
            <a:r>
              <a:rPr lang="ru-RU" dirty="0" smtClean="0"/>
              <a:t>Субсидии  на поддержку местных инициатив граждан- </a:t>
            </a:r>
            <a:r>
              <a:rPr lang="ru-RU" i="1" u="sng" dirty="0" smtClean="0">
                <a:ln>
                  <a:solidFill>
                    <a:sysClr val="windowText" lastClr="000000"/>
                  </a:solidFill>
                </a:ln>
              </a:rPr>
              <a:t>291,1</a:t>
            </a:r>
            <a:r>
              <a:rPr lang="ru-RU" dirty="0" smtClean="0"/>
              <a:t> тыс. руб.</a:t>
            </a:r>
          </a:p>
          <a:p>
            <a:pPr marL="514350" indent="-514350" eaLnBrk="1" fontAlgn="auto" hangingPunct="1">
              <a:spcAft>
                <a:spcPts val="0"/>
              </a:spcAft>
              <a:buFont typeface="+mj-lt"/>
              <a:buAutoNum type="arabicPeriod"/>
              <a:defRPr/>
            </a:pPr>
            <a:r>
              <a:rPr lang="ru-RU" dirty="0" smtClean="0"/>
              <a:t>Межбюджетные трансферты по организации сбора и вывоза бытовых отходов и мусора и организации ритуальных услуг и содержанию мест захоронения -</a:t>
            </a:r>
            <a:r>
              <a:rPr lang="ru-RU" i="1" u="sng" dirty="0" smtClean="0">
                <a:ln>
                  <a:solidFill>
                    <a:sysClr val="windowText" lastClr="000000"/>
                  </a:solidFill>
                </a:ln>
              </a:rPr>
              <a:t>24,0</a:t>
            </a:r>
            <a:r>
              <a:rPr lang="ru-RU" dirty="0" smtClean="0"/>
              <a:t>тыс.руб </a:t>
            </a:r>
          </a:p>
          <a:p>
            <a:pPr marL="514350" indent="-514350" eaLnBrk="1" fontAlgn="auto" hangingPunct="1">
              <a:spcAft>
                <a:spcPts val="0"/>
              </a:spcAft>
              <a:buFont typeface="+mj-lt"/>
              <a:buAutoNum type="arabicPeriod"/>
              <a:defRPr/>
            </a:pPr>
            <a:r>
              <a:rPr lang="ru-RU" dirty="0" smtClean="0"/>
              <a:t>Субсидии   на реализацию расходных обязательств по повышению уровня зарплаты муниципальным учреждениям-</a:t>
            </a:r>
            <a:r>
              <a:rPr lang="ru-RU" i="1" u="sng" dirty="0" smtClean="0">
                <a:ln>
                  <a:solidFill>
                    <a:sysClr val="windowText" lastClr="000000"/>
                  </a:solidFill>
                </a:ln>
              </a:rPr>
              <a:t>19,2</a:t>
            </a:r>
            <a:r>
              <a:rPr lang="ru-RU" dirty="0" smtClean="0">
                <a:ln>
                  <a:solidFill>
                    <a:sysClr val="windowText" lastClr="000000"/>
                  </a:solidFill>
                </a:ln>
              </a:rPr>
              <a:t> </a:t>
            </a:r>
            <a:r>
              <a:rPr lang="ru-RU" dirty="0" smtClean="0"/>
              <a:t>тыс.руб.</a:t>
            </a:r>
          </a:p>
          <a:p>
            <a:pPr marL="514350" indent="-514350" eaLnBrk="1" fontAlgn="auto" hangingPunct="1">
              <a:spcAft>
                <a:spcPts val="0"/>
              </a:spcAft>
              <a:buFont typeface="+mj-lt"/>
              <a:buAutoNum type="arabicPeriod"/>
              <a:defRPr/>
            </a:pPr>
            <a:r>
              <a:rPr lang="ru-RU" dirty="0" smtClean="0"/>
              <a:t>Прочие межбюджетные трансферты, передаваемые бюджетам поселений -</a:t>
            </a:r>
            <a:r>
              <a:rPr lang="ru-RU" i="1" u="sng" dirty="0" smtClean="0">
                <a:ln>
                  <a:solidFill>
                    <a:sysClr val="windowText" lastClr="000000"/>
                  </a:solidFill>
                </a:ln>
              </a:rPr>
              <a:t>307,3</a:t>
            </a:r>
            <a:r>
              <a:rPr lang="ru-RU" dirty="0" smtClean="0"/>
              <a:t> тыс.руб. </a:t>
            </a:r>
          </a:p>
          <a:p>
            <a:pPr marL="514350" indent="-514350" eaLnBrk="1" fontAlgn="auto" hangingPunct="1">
              <a:spcAft>
                <a:spcPts val="0"/>
              </a:spcAft>
              <a:buFont typeface="+mj-lt"/>
              <a:buAutoNum type="arabicPeriod"/>
              <a:defRPr/>
            </a:pPr>
            <a:r>
              <a:rPr lang="ru-RU" dirty="0" smtClean="0"/>
              <a:t>Безвозмездные поступления-</a:t>
            </a:r>
            <a:r>
              <a:rPr lang="ru-RU" i="1" u="sng" dirty="0" smtClean="0">
                <a:ln>
                  <a:solidFill>
                    <a:sysClr val="windowText" lastClr="000000"/>
                  </a:solidFill>
                </a:ln>
              </a:rPr>
              <a:t>78,5</a:t>
            </a:r>
            <a:r>
              <a:rPr lang="ru-RU" dirty="0" smtClean="0"/>
              <a:t> тыс.рублей </a:t>
            </a:r>
          </a:p>
          <a:p>
            <a:pPr marL="365760" indent="-283464" eaLnBrk="1" fontAlgn="auto" hangingPunct="1">
              <a:spcAft>
                <a:spcPts val="0"/>
              </a:spcAft>
              <a:buFont typeface="Wingdings 2"/>
              <a:buChar char=""/>
              <a:defRPr/>
            </a:pPr>
            <a:endParaRPr lang="ru-RU" dirty="0"/>
          </a:p>
        </p:txBody>
      </p:sp>
      <p:pic>
        <p:nvPicPr>
          <p:cNvPr id="95235" name="Рисунок 3" descr="64526_24924.jpg"/>
          <p:cNvPicPr>
            <a:picLocks noChangeAspect="1"/>
          </p:cNvPicPr>
          <p:nvPr/>
        </p:nvPicPr>
        <p:blipFill>
          <a:blip r:embed="rId2"/>
          <a:srcRect/>
          <a:stretch>
            <a:fillRect/>
          </a:stretch>
        </p:blipFill>
        <p:spPr bwMode="auto">
          <a:xfrm>
            <a:off x="5940425" y="115888"/>
            <a:ext cx="1622425" cy="1217612"/>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042988" y="274638"/>
            <a:ext cx="7643812" cy="706437"/>
          </a:xfrm>
        </p:spPr>
        <p:txBody>
          <a:bodyPr>
            <a:normAutofit fontScale="90000"/>
          </a:bodyPr>
          <a:lstStyle/>
          <a:p>
            <a:pPr eaLnBrk="1" fontAlgn="auto" hangingPunct="1">
              <a:spcAft>
                <a:spcPts val="0"/>
              </a:spcAft>
              <a:defRPr/>
            </a:pPr>
            <a:r>
              <a:rPr lang="ru-RU" dirty="0" smtClean="0">
                <a:solidFill>
                  <a:schemeClr val="tx2">
                    <a:satMod val="130000"/>
                  </a:schemeClr>
                </a:solidFill>
              </a:rPr>
              <a:t>Исполнение  собственных доходов бюджета </a:t>
            </a:r>
            <a:endParaRPr lang="ru-RU" dirty="0">
              <a:solidFill>
                <a:schemeClr val="tx2">
                  <a:satMod val="130000"/>
                </a:schemeClr>
              </a:solidFill>
            </a:endParaRPr>
          </a:p>
        </p:txBody>
      </p:sp>
      <p:sp>
        <p:nvSpPr>
          <p:cNvPr id="3" name="Содержимое 2"/>
          <p:cNvSpPr>
            <a:spLocks noGrp="1"/>
          </p:cNvSpPr>
          <p:nvPr>
            <p:ph idx="4294967295"/>
          </p:nvPr>
        </p:nvSpPr>
        <p:spPr>
          <a:xfrm>
            <a:off x="1115616" y="1196752"/>
            <a:ext cx="7571184" cy="5544616"/>
          </a:xfrm>
        </p:spPr>
        <p:txBody>
          <a:bodyPr>
            <a:normAutofit fontScale="55000" lnSpcReduction="20000"/>
          </a:bodyPr>
          <a:lstStyle/>
          <a:p>
            <a:pPr marL="365760" indent="-283464" eaLnBrk="1" fontAlgn="auto" hangingPunct="1">
              <a:spcAft>
                <a:spcPts val="0"/>
              </a:spcAft>
              <a:buFont typeface="Wingdings 2"/>
              <a:buChar char=""/>
              <a:defRPr/>
            </a:pPr>
            <a:r>
              <a:rPr lang="ru-RU" dirty="0" smtClean="0"/>
              <a:t>доходы от сдачи муниципального имущества в аренду-</a:t>
            </a:r>
            <a:r>
              <a:rPr lang="ru-RU" i="1" u="sng" dirty="0" smtClean="0">
                <a:ln>
                  <a:solidFill>
                    <a:sysClr val="windowText" lastClr="000000"/>
                  </a:solidFill>
                </a:ln>
              </a:rPr>
              <a:t>22,7%, </a:t>
            </a:r>
          </a:p>
          <a:p>
            <a:pPr marL="365760" indent="-283464" eaLnBrk="1" fontAlgn="auto" hangingPunct="1">
              <a:spcAft>
                <a:spcPts val="0"/>
              </a:spcAft>
              <a:buFont typeface="Wingdings 2"/>
              <a:buChar char=""/>
              <a:defRPr/>
            </a:pPr>
            <a:r>
              <a:rPr lang="ru-RU" dirty="0" smtClean="0"/>
              <a:t>доходы от  акцизов </a:t>
            </a:r>
            <a:r>
              <a:rPr lang="ru-RU" i="1" u="sng" dirty="0" smtClean="0">
                <a:ln>
                  <a:solidFill>
                    <a:sysClr val="windowText" lastClr="000000"/>
                  </a:solidFill>
                </a:ln>
              </a:rPr>
              <a:t>59,1%</a:t>
            </a:r>
            <a:r>
              <a:rPr lang="ru-RU" dirty="0" smtClean="0"/>
              <a:t>.</a:t>
            </a:r>
          </a:p>
          <a:p>
            <a:pPr marL="365760" indent="-283464" eaLnBrk="1" fontAlgn="auto" hangingPunct="1">
              <a:spcAft>
                <a:spcPts val="0"/>
              </a:spcAft>
              <a:buFont typeface="Wingdings 2"/>
              <a:buNone/>
              <a:defRPr/>
            </a:pPr>
            <a:r>
              <a:rPr lang="ru-RU" i="1" dirty="0" smtClean="0"/>
              <a:t>Исполнение  плановых назначений </a:t>
            </a:r>
          </a:p>
          <a:p>
            <a:pPr marL="365760" indent="-283464" eaLnBrk="1" fontAlgn="auto" hangingPunct="1">
              <a:spcAft>
                <a:spcPts val="0"/>
              </a:spcAft>
              <a:buFont typeface="Wingdings 2"/>
              <a:buChar char=""/>
              <a:defRPr/>
            </a:pPr>
            <a:r>
              <a:rPr lang="ru-RU" dirty="0" smtClean="0"/>
              <a:t>по отчислениям от налога на доходы физических лиц выполнены на </a:t>
            </a:r>
            <a:r>
              <a:rPr lang="ru-RU" i="1" u="sng" dirty="0" smtClean="0">
                <a:ln>
                  <a:solidFill>
                    <a:sysClr val="windowText" lastClr="000000"/>
                  </a:solidFill>
                </a:ln>
              </a:rPr>
              <a:t>24,6%, </a:t>
            </a:r>
          </a:p>
          <a:p>
            <a:pPr marL="365760" indent="-283464" eaLnBrk="1" fontAlgn="auto" hangingPunct="1">
              <a:spcAft>
                <a:spcPts val="0"/>
              </a:spcAft>
              <a:buFont typeface="Wingdings 2"/>
              <a:buChar char=""/>
              <a:defRPr/>
            </a:pPr>
            <a:r>
              <a:rPr lang="ru-RU" dirty="0" smtClean="0"/>
              <a:t>по доходам от сдачи имущества в аренду </a:t>
            </a:r>
            <a:r>
              <a:rPr lang="ru-RU" i="1" u="sng" dirty="0" smtClean="0">
                <a:ln>
                  <a:solidFill>
                    <a:sysClr val="windowText" lastClr="000000"/>
                  </a:solidFill>
                </a:ln>
              </a:rPr>
              <a:t>103%.</a:t>
            </a:r>
          </a:p>
          <a:p>
            <a:pPr marL="365760" indent="-283464" eaLnBrk="1" fontAlgn="auto" hangingPunct="1">
              <a:spcAft>
                <a:spcPts val="0"/>
              </a:spcAft>
              <a:buFont typeface="Wingdings 2"/>
              <a:buChar char=""/>
              <a:defRPr/>
            </a:pPr>
            <a:r>
              <a:rPr lang="ru-RU" dirty="0" smtClean="0"/>
              <a:t>начисляемой арендной платы в 2015 году составляла   по 4 договорам  аренды  4 нежилых помещений и пирса, находящихся в собственности Плотинского сельского поселения - </a:t>
            </a:r>
            <a:r>
              <a:rPr lang="ru-RU" i="1" u="sng" dirty="0" smtClean="0">
                <a:ln>
                  <a:solidFill>
                    <a:sysClr val="windowText" lastClr="000000"/>
                  </a:solidFill>
                </a:ln>
              </a:rPr>
              <a:t>185,6</a:t>
            </a:r>
            <a:r>
              <a:rPr lang="ru-RU" dirty="0" smtClean="0"/>
              <a:t>  тыс. руб. </a:t>
            </a:r>
          </a:p>
          <a:p>
            <a:pPr marL="365760" indent="-283464" eaLnBrk="1" fontAlgn="auto" hangingPunct="1">
              <a:spcAft>
                <a:spcPts val="0"/>
              </a:spcAft>
              <a:buFont typeface="Wingdings 2"/>
              <a:buChar char=""/>
              <a:defRPr/>
            </a:pPr>
            <a:r>
              <a:rPr lang="ru-RU" dirty="0" smtClean="0"/>
              <a:t>в доход бюджета за аренду имущества поступило  </a:t>
            </a:r>
            <a:r>
              <a:rPr lang="ru-RU" i="1" u="sng" dirty="0" smtClean="0">
                <a:ln>
                  <a:solidFill>
                    <a:sysClr val="windowText" lastClr="000000"/>
                  </a:solidFill>
                </a:ln>
              </a:rPr>
              <a:t>183,9</a:t>
            </a:r>
            <a:r>
              <a:rPr lang="ru-RU" i="1" u="sng" dirty="0" smtClean="0"/>
              <a:t> </a:t>
            </a:r>
            <a:r>
              <a:rPr lang="ru-RU" dirty="0" smtClean="0"/>
              <a:t>    тыс. руб. </a:t>
            </a:r>
          </a:p>
          <a:p>
            <a:pPr marL="365760" indent="-283464" eaLnBrk="1" fontAlgn="auto" hangingPunct="1">
              <a:spcAft>
                <a:spcPts val="0"/>
              </a:spcAft>
              <a:buFont typeface="Wingdings 2"/>
              <a:buNone/>
              <a:defRPr/>
            </a:pPr>
            <a:r>
              <a:rPr lang="ru-RU" dirty="0" smtClean="0"/>
              <a:t>	</a:t>
            </a:r>
            <a:r>
              <a:rPr lang="ru-RU" i="1" u="sng" dirty="0" smtClean="0">
                <a:ln>
                  <a:solidFill>
                    <a:sysClr val="windowText" lastClr="000000"/>
                  </a:solidFill>
                </a:ln>
                <a:solidFill>
                  <a:srgbClr val="C00000"/>
                </a:solidFill>
              </a:rPr>
              <a:t>задолженность</a:t>
            </a:r>
            <a:r>
              <a:rPr lang="ru-RU" dirty="0" smtClean="0"/>
              <a:t> по арендной плате по договорам аренды предыдущих лет  составила – </a:t>
            </a:r>
            <a:r>
              <a:rPr lang="ru-RU" i="1" u="sng" dirty="0" smtClean="0">
                <a:ln>
                  <a:solidFill>
                    <a:sysClr val="windowText" lastClr="000000"/>
                  </a:solidFill>
                </a:ln>
                <a:solidFill>
                  <a:srgbClr val="C00000"/>
                </a:solidFill>
              </a:rPr>
              <a:t>48,8</a:t>
            </a:r>
            <a:r>
              <a:rPr lang="ru-RU" dirty="0" smtClean="0"/>
              <a:t> тыс. руб. (ООО «ПВС» -48,8 тыс. руб.)</a:t>
            </a:r>
          </a:p>
          <a:p>
            <a:pPr marL="365760" indent="-283464" eaLnBrk="1" fontAlgn="auto" hangingPunct="1">
              <a:spcAft>
                <a:spcPts val="0"/>
              </a:spcAft>
              <a:buFont typeface="Wingdings 2"/>
              <a:buChar char=""/>
              <a:defRPr/>
            </a:pPr>
            <a:r>
              <a:rPr lang="ru-RU" dirty="0" smtClean="0"/>
              <a:t>доходы от предпринимательской деятельности и иной приносящей доход деятельности за 2015 год составила - </a:t>
            </a:r>
            <a:r>
              <a:rPr lang="ru-RU" i="1" u="sng" dirty="0" smtClean="0">
                <a:ln>
                  <a:solidFill>
                    <a:sysClr val="windowText" lastClr="000000"/>
                  </a:solidFill>
                </a:ln>
              </a:rPr>
              <a:t>36,3</a:t>
            </a:r>
            <a:r>
              <a:rPr lang="ru-RU" dirty="0" smtClean="0"/>
              <a:t>тыс. руб., что составляет  </a:t>
            </a:r>
            <a:r>
              <a:rPr lang="ru-RU" i="1" u="sng" dirty="0" smtClean="0">
                <a:ln>
                  <a:solidFill>
                    <a:sysClr val="windowText" lastClr="000000"/>
                  </a:solidFill>
                </a:ln>
              </a:rPr>
              <a:t>103,8</a:t>
            </a:r>
            <a:r>
              <a:rPr lang="ru-RU" i="1" u="sng" dirty="0" smtClean="0"/>
              <a:t>  </a:t>
            </a:r>
            <a:r>
              <a:rPr lang="ru-RU" i="1" u="sng" dirty="0" smtClean="0">
                <a:ln>
                  <a:solidFill>
                    <a:sysClr val="windowText" lastClr="000000"/>
                  </a:solidFill>
                </a:ln>
              </a:rPr>
              <a:t> % </a:t>
            </a:r>
            <a:r>
              <a:rPr lang="ru-RU" dirty="0" smtClean="0"/>
              <a:t>от годовых плановых назначений. </a:t>
            </a:r>
          </a:p>
          <a:p>
            <a:pPr marL="365760" indent="-283464" eaLnBrk="1" fontAlgn="auto" hangingPunct="1">
              <a:spcAft>
                <a:spcPts val="0"/>
              </a:spcAft>
              <a:buFont typeface="Wingdings 2"/>
              <a:buChar char=""/>
              <a:defRPr/>
            </a:pPr>
            <a:r>
              <a:rPr lang="ru-RU" dirty="0" smtClean="0"/>
              <a:t>доходы, полученные от проведения дискотек МУ «Сельский лом культуры п. Плотина» </a:t>
            </a:r>
            <a:r>
              <a:rPr lang="ru-RU" i="1" u="sng" dirty="0" smtClean="0">
                <a:ln>
                  <a:solidFill>
                    <a:sysClr val="windowText" lastClr="000000"/>
                  </a:solidFill>
                </a:ln>
              </a:rPr>
              <a:t>1,5</a:t>
            </a:r>
            <a:r>
              <a:rPr lang="ru-RU" dirty="0" smtClean="0"/>
              <a:t>  тыс. руб., </a:t>
            </a:r>
          </a:p>
          <a:p>
            <a:pPr marL="365760" indent="-283464" eaLnBrk="1" fontAlgn="auto" hangingPunct="1">
              <a:spcAft>
                <a:spcPts val="0"/>
              </a:spcAft>
              <a:buFont typeface="Wingdings 2"/>
              <a:buChar char=""/>
              <a:defRPr/>
            </a:pPr>
            <a:r>
              <a:rPr lang="ru-RU" dirty="0" smtClean="0"/>
              <a:t>социальный </a:t>
            </a:r>
            <a:r>
              <a:rPr lang="ru-RU" dirty="0" err="1" smtClean="0"/>
              <a:t>найм</a:t>
            </a:r>
            <a:r>
              <a:rPr lang="ru-RU" dirty="0" smtClean="0"/>
              <a:t> - </a:t>
            </a:r>
            <a:r>
              <a:rPr lang="ru-RU" i="1" u="sng" dirty="0" smtClean="0">
                <a:ln>
                  <a:solidFill>
                    <a:sysClr val="windowText" lastClr="000000"/>
                  </a:solidFill>
                </a:ln>
              </a:rPr>
              <a:t>34,8</a:t>
            </a:r>
            <a:r>
              <a:rPr lang="ru-RU" dirty="0" smtClean="0"/>
              <a:t> тыс. руб.</a:t>
            </a:r>
          </a:p>
          <a:p>
            <a:pPr marL="365760" indent="-283464" eaLnBrk="1" fontAlgn="auto" hangingPunct="1">
              <a:spcAft>
                <a:spcPts val="0"/>
              </a:spcAft>
              <a:buFont typeface="Wingdings 2"/>
              <a:buChar char=""/>
              <a:defRPr/>
            </a:pPr>
            <a:endParaRPr lang="ru-RU" dirty="0"/>
          </a:p>
        </p:txBody>
      </p:sp>
      <p:pic>
        <p:nvPicPr>
          <p:cNvPr id="96259" name="Рисунок 3" descr="0000706b.jpg"/>
          <p:cNvPicPr>
            <a:picLocks noChangeAspect="1"/>
          </p:cNvPicPr>
          <p:nvPr/>
        </p:nvPicPr>
        <p:blipFill>
          <a:blip r:embed="rId2"/>
          <a:srcRect/>
          <a:stretch>
            <a:fillRect/>
          </a:stretch>
        </p:blipFill>
        <p:spPr bwMode="auto">
          <a:xfrm>
            <a:off x="7524750" y="0"/>
            <a:ext cx="1619250" cy="1214438"/>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eaLnBrk="1" fontAlgn="auto" hangingPunct="1">
              <a:spcAft>
                <a:spcPts val="0"/>
              </a:spcAft>
              <a:defRPr/>
            </a:pPr>
            <a:r>
              <a:rPr lang="ru-RU" smtClean="0">
                <a:solidFill>
                  <a:schemeClr val="tx2">
                    <a:satMod val="130000"/>
                  </a:schemeClr>
                </a:solidFill>
              </a:rPr>
              <a:t>Расходы бюджета </a:t>
            </a:r>
            <a:endParaRPr lang="ru-RU">
              <a:solidFill>
                <a:schemeClr val="tx2">
                  <a:satMod val="130000"/>
                </a:schemeClr>
              </a:solidFill>
            </a:endParaRPr>
          </a:p>
        </p:txBody>
      </p:sp>
      <p:sp>
        <p:nvSpPr>
          <p:cNvPr id="3" name="Содержимое 2"/>
          <p:cNvSpPr>
            <a:spLocks noGrp="1"/>
          </p:cNvSpPr>
          <p:nvPr>
            <p:ph idx="4294967295"/>
          </p:nvPr>
        </p:nvSpPr>
        <p:spPr>
          <a:xfrm>
            <a:off x="1435608" y="1447800"/>
            <a:ext cx="7498080" cy="4800600"/>
          </a:xfrm>
        </p:spPr>
        <p:txBody>
          <a:bodyPr>
            <a:normAutofit/>
          </a:bodyPr>
          <a:lstStyle/>
          <a:p>
            <a:pPr marL="365760" indent="-283464" eaLnBrk="1" fontAlgn="auto" hangingPunct="1">
              <a:spcAft>
                <a:spcPts val="0"/>
              </a:spcAft>
              <a:buFont typeface="Wingdings 2"/>
              <a:buNone/>
              <a:defRPr/>
            </a:pPr>
            <a:r>
              <a:rPr lang="ru-RU" dirty="0" smtClean="0"/>
              <a:t>	</a:t>
            </a:r>
            <a:r>
              <a:rPr lang="ru-RU" i="1" u="sng" dirty="0" smtClean="0">
                <a:ln>
                  <a:solidFill>
                    <a:schemeClr val="tx1"/>
                  </a:solidFill>
                </a:ln>
              </a:rPr>
              <a:t>3701,3</a:t>
            </a:r>
            <a:r>
              <a:rPr lang="ru-RU" dirty="0" smtClean="0"/>
              <a:t> тыс. руб., что составляет </a:t>
            </a:r>
            <a:r>
              <a:rPr lang="ru-RU" dirty="0" smtClean="0">
                <a:ln>
                  <a:solidFill>
                    <a:schemeClr val="tx1"/>
                  </a:solidFill>
                </a:ln>
              </a:rPr>
              <a:t>88,3%</a:t>
            </a:r>
            <a:r>
              <a:rPr lang="ru-RU" dirty="0" smtClean="0"/>
              <a:t> от годовых плановых назначений.</a:t>
            </a:r>
          </a:p>
          <a:p>
            <a:pPr marL="365760" indent="-283464" eaLnBrk="1" fontAlgn="auto" hangingPunct="1">
              <a:spcAft>
                <a:spcPts val="0"/>
              </a:spcAft>
              <a:buFont typeface="Wingdings 2"/>
              <a:buChar char=""/>
              <a:defRPr/>
            </a:pPr>
            <a:endParaRPr lang="ru-RU" dirty="0"/>
          </a:p>
        </p:txBody>
      </p:sp>
      <p:pic>
        <p:nvPicPr>
          <p:cNvPr id="97283" name="Рисунок 3" descr="IoxEenmwb6Q.jpg"/>
          <p:cNvPicPr>
            <a:picLocks noChangeAspect="1"/>
          </p:cNvPicPr>
          <p:nvPr/>
        </p:nvPicPr>
        <p:blipFill>
          <a:blip r:embed="rId2"/>
          <a:srcRect t="10698"/>
          <a:stretch>
            <a:fillRect/>
          </a:stretch>
        </p:blipFill>
        <p:spPr bwMode="auto">
          <a:xfrm>
            <a:off x="2484438" y="2924175"/>
            <a:ext cx="5418137" cy="3398838"/>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042988" y="549275"/>
            <a:ext cx="7570787" cy="1498600"/>
          </a:xfrm>
        </p:spPr>
        <p:txBody>
          <a:bodyPr>
            <a:noAutofit/>
          </a:bodyPr>
          <a:lstStyle/>
          <a:p>
            <a:pPr eaLnBrk="1" fontAlgn="auto" hangingPunct="1">
              <a:spcAft>
                <a:spcPts val="0"/>
              </a:spcAft>
              <a:defRPr/>
            </a:pPr>
            <a:r>
              <a:rPr lang="ru-RU" sz="3200" dirty="0" smtClean="0">
                <a:solidFill>
                  <a:schemeClr val="tx2">
                    <a:satMod val="130000"/>
                  </a:schemeClr>
                </a:solidFill>
              </a:rPr>
              <a:t>Расходы на денежное содержание работников МКУ «Сельский дом культуры п. Плотина» (3 человек на 1,75 ставки). </a:t>
            </a:r>
            <a:br>
              <a:rPr lang="ru-RU" sz="3200" dirty="0" smtClean="0">
                <a:solidFill>
                  <a:schemeClr val="tx2">
                    <a:satMod val="130000"/>
                  </a:schemeClr>
                </a:solidFill>
              </a:rPr>
            </a:br>
            <a:endParaRPr lang="ru-RU" sz="3200" dirty="0">
              <a:solidFill>
                <a:schemeClr val="tx2">
                  <a:satMod val="130000"/>
                </a:schemeClr>
              </a:solidFill>
            </a:endParaRPr>
          </a:p>
        </p:txBody>
      </p:sp>
      <p:sp>
        <p:nvSpPr>
          <p:cNvPr id="3" name="Содержимое 2"/>
          <p:cNvSpPr>
            <a:spLocks noGrp="1"/>
          </p:cNvSpPr>
          <p:nvPr>
            <p:ph idx="4294967295"/>
          </p:nvPr>
        </p:nvSpPr>
        <p:spPr>
          <a:xfrm>
            <a:off x="3635896" y="1988840"/>
            <a:ext cx="5508104" cy="4137323"/>
          </a:xfrm>
        </p:spPr>
        <p:txBody>
          <a:bodyPr>
            <a:normAutofit fontScale="77500" lnSpcReduction="20000"/>
          </a:bodyPr>
          <a:lstStyle/>
          <a:p>
            <a:pPr marL="365760" indent="-283464" eaLnBrk="1" fontAlgn="auto" hangingPunct="1">
              <a:spcAft>
                <a:spcPts val="0"/>
              </a:spcAft>
              <a:buFont typeface="Wingdings 2"/>
              <a:buChar char=""/>
              <a:defRPr/>
            </a:pPr>
            <a:r>
              <a:rPr lang="ru-RU" dirty="0" smtClean="0"/>
              <a:t>общие </a:t>
            </a:r>
            <a:r>
              <a:rPr lang="ru-RU" dirty="0"/>
              <a:t>затраты на содержание МКУ «Сельский Дом культуры п. Плотина» </a:t>
            </a:r>
            <a:r>
              <a:rPr lang="ru-RU" dirty="0" smtClean="0"/>
              <a:t>- </a:t>
            </a:r>
            <a:r>
              <a:rPr lang="ru-RU" i="1" u="sng" dirty="0" smtClean="0">
                <a:ln>
                  <a:solidFill>
                    <a:schemeClr val="tx1"/>
                  </a:solidFill>
                </a:ln>
              </a:rPr>
              <a:t>443,7</a:t>
            </a:r>
            <a:r>
              <a:rPr lang="ru-RU" dirty="0" smtClean="0"/>
              <a:t> </a:t>
            </a:r>
            <a:r>
              <a:rPr lang="ru-RU" dirty="0"/>
              <a:t>тыс. руб. </a:t>
            </a:r>
          </a:p>
          <a:p>
            <a:pPr marL="365760" indent="-283464" eaLnBrk="1" fontAlgn="auto" hangingPunct="1">
              <a:spcAft>
                <a:spcPts val="0"/>
              </a:spcAft>
              <a:buFont typeface="Wingdings 2"/>
              <a:buChar char=""/>
              <a:defRPr/>
            </a:pPr>
            <a:r>
              <a:rPr lang="ru-RU" dirty="0"/>
              <a:t>затраты на оплату труда </a:t>
            </a:r>
            <a:r>
              <a:rPr lang="ru-RU" dirty="0" smtClean="0"/>
              <a:t>работников -  </a:t>
            </a:r>
            <a:r>
              <a:rPr lang="ru-RU" i="1" u="sng" dirty="0">
                <a:ln>
                  <a:solidFill>
                    <a:schemeClr val="tx1"/>
                  </a:solidFill>
                </a:ln>
              </a:rPr>
              <a:t>346,7</a:t>
            </a:r>
            <a:r>
              <a:rPr lang="ru-RU" dirty="0"/>
              <a:t> тыс. руб., что составляет  78,1% от общей суммы затрат по разделу « Культура». в том числе на страховые взносы </a:t>
            </a:r>
            <a:r>
              <a:rPr lang="ru-RU" dirty="0" smtClean="0"/>
              <a:t>- </a:t>
            </a:r>
            <a:r>
              <a:rPr lang="ru-RU" i="1" u="sng" dirty="0" smtClean="0">
                <a:ln>
                  <a:solidFill>
                    <a:schemeClr val="tx1"/>
                  </a:solidFill>
                </a:ln>
              </a:rPr>
              <a:t>85,6</a:t>
            </a:r>
            <a:r>
              <a:rPr lang="ru-RU" dirty="0" smtClean="0"/>
              <a:t> </a:t>
            </a:r>
            <a:r>
              <a:rPr lang="ru-RU" dirty="0"/>
              <a:t>тыс. руб.</a:t>
            </a:r>
          </a:p>
          <a:p>
            <a:pPr marL="365760" indent="-283464" eaLnBrk="1" fontAlgn="auto" hangingPunct="1">
              <a:spcAft>
                <a:spcPts val="0"/>
              </a:spcAft>
              <a:buFont typeface="Wingdings 2"/>
              <a:buChar char=""/>
              <a:defRPr/>
            </a:pPr>
            <a:r>
              <a:rPr lang="ru-RU" dirty="0"/>
              <a:t>расходы, связанные с содержанием зданий ДК (отопление, освещение</a:t>
            </a:r>
            <a:r>
              <a:rPr lang="ru-RU" dirty="0" smtClean="0"/>
              <a:t>) - </a:t>
            </a:r>
            <a:r>
              <a:rPr lang="ru-RU" i="1" u="sng" dirty="0">
                <a:ln>
                  <a:solidFill>
                    <a:schemeClr val="tx1"/>
                  </a:solidFill>
                </a:ln>
              </a:rPr>
              <a:t>71,1</a:t>
            </a:r>
            <a:r>
              <a:rPr lang="ru-RU" dirty="0"/>
              <a:t> тыс. руб.</a:t>
            </a:r>
          </a:p>
          <a:p>
            <a:pPr marL="365760" indent="-283464" eaLnBrk="1" fontAlgn="auto" hangingPunct="1">
              <a:spcAft>
                <a:spcPts val="0"/>
              </a:spcAft>
              <a:buFont typeface="Wingdings 2"/>
              <a:buChar char=""/>
              <a:defRPr/>
            </a:pPr>
            <a:endParaRPr lang="ru-RU" dirty="0"/>
          </a:p>
        </p:txBody>
      </p:sp>
      <p:pic>
        <p:nvPicPr>
          <p:cNvPr id="3074" name="Picture 2"/>
          <p:cNvPicPr>
            <a:picLocks noChangeAspect="1" noChangeArrowheads="1"/>
          </p:cNvPicPr>
          <p:nvPr/>
        </p:nvPicPr>
        <p:blipFill>
          <a:blip r:embed="rId2" cstate="print"/>
          <a:srcRect/>
          <a:stretch>
            <a:fillRect/>
          </a:stretch>
        </p:blipFill>
        <p:spPr bwMode="auto">
          <a:xfrm>
            <a:off x="389132" y="2276872"/>
            <a:ext cx="3285083" cy="280831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eaLnBrk="1" fontAlgn="auto" hangingPunct="1">
              <a:spcAft>
                <a:spcPts val="0"/>
              </a:spcAft>
              <a:defRPr/>
            </a:pPr>
            <a:r>
              <a:rPr lang="ru-RU" dirty="0" smtClean="0">
                <a:solidFill>
                  <a:schemeClr val="tx2">
                    <a:satMod val="130000"/>
                  </a:schemeClr>
                </a:solidFill>
              </a:rPr>
              <a:t>Расходы бюджета </a:t>
            </a:r>
            <a:endParaRPr lang="ru-RU" dirty="0">
              <a:solidFill>
                <a:schemeClr val="tx2">
                  <a:satMod val="130000"/>
                </a:schemeClr>
              </a:solidFill>
            </a:endParaRPr>
          </a:p>
        </p:txBody>
      </p:sp>
      <p:sp>
        <p:nvSpPr>
          <p:cNvPr id="3" name="Содержимое 2"/>
          <p:cNvSpPr>
            <a:spLocks noGrp="1"/>
          </p:cNvSpPr>
          <p:nvPr>
            <p:ph idx="4294967295"/>
          </p:nvPr>
        </p:nvSpPr>
        <p:spPr/>
        <p:txBody>
          <a:bodyPr>
            <a:normAutofit fontScale="92500"/>
          </a:bodyPr>
          <a:lstStyle/>
          <a:p>
            <a:pPr marL="365760" indent="-283464" eaLnBrk="1" fontAlgn="auto" hangingPunct="1">
              <a:spcAft>
                <a:spcPts val="0"/>
              </a:spcAft>
              <a:buFont typeface="Wingdings 2"/>
              <a:buChar char=""/>
              <a:defRPr/>
            </a:pPr>
            <a:r>
              <a:rPr lang="ru-RU" dirty="0" smtClean="0"/>
              <a:t>расходы на содержание администрации поселения -29,3 % от общей суммы расходов, в том числе содержание занимаемых администрацией помещений (отопление, освещение, услуги связи) составили – 6,0 %. от общей суммы расходов администрации;</a:t>
            </a:r>
          </a:p>
          <a:p>
            <a:pPr marL="365760" indent="-283464" eaLnBrk="1" fontAlgn="auto" hangingPunct="1">
              <a:spcAft>
                <a:spcPts val="0"/>
              </a:spcAft>
              <a:buFont typeface="Wingdings 2"/>
              <a:buChar char=""/>
              <a:defRPr/>
            </a:pPr>
            <a:r>
              <a:rPr lang="ru-RU" dirty="0" smtClean="0"/>
              <a:t>затраты по осуществлению первичного воинского учета, где отсутствуют военные комиссариаты –3,0%;</a:t>
            </a:r>
          </a:p>
          <a:p>
            <a:pPr marL="365760" indent="-283464" eaLnBrk="1" fontAlgn="auto" hangingPunct="1">
              <a:spcAft>
                <a:spcPts val="0"/>
              </a:spcAft>
              <a:buFont typeface="Wingdings 2"/>
              <a:buChar char=""/>
              <a:defRPr/>
            </a:pPr>
            <a:endParaRPr lang="ru-RU" dirty="0"/>
          </a:p>
        </p:txBody>
      </p:sp>
      <p:pic>
        <p:nvPicPr>
          <p:cNvPr id="99331" name="Рисунок 3" descr="4561_1000.jpg"/>
          <p:cNvPicPr>
            <a:picLocks noChangeAspect="1"/>
          </p:cNvPicPr>
          <p:nvPr/>
        </p:nvPicPr>
        <p:blipFill>
          <a:blip r:embed="rId2"/>
          <a:srcRect/>
          <a:stretch>
            <a:fillRect/>
          </a:stretch>
        </p:blipFill>
        <p:spPr bwMode="auto">
          <a:xfrm>
            <a:off x="6372225" y="0"/>
            <a:ext cx="2232025" cy="15398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eaLnBrk="1" fontAlgn="auto" hangingPunct="1">
              <a:spcAft>
                <a:spcPts val="0"/>
              </a:spcAft>
              <a:defRPr/>
            </a:pPr>
            <a:r>
              <a:rPr lang="ru-RU" dirty="0" smtClean="0">
                <a:solidFill>
                  <a:schemeClr val="tx2">
                    <a:satMod val="130000"/>
                  </a:schemeClr>
                </a:solidFill>
              </a:rPr>
              <a:t>Иные расходы</a:t>
            </a:r>
            <a:endParaRPr lang="ru-RU" dirty="0">
              <a:solidFill>
                <a:schemeClr val="tx2">
                  <a:satMod val="130000"/>
                </a:schemeClr>
              </a:solidFill>
            </a:endParaRPr>
          </a:p>
        </p:txBody>
      </p:sp>
      <p:sp>
        <p:nvSpPr>
          <p:cNvPr id="3" name="Содержимое 2"/>
          <p:cNvSpPr>
            <a:spLocks noGrp="1"/>
          </p:cNvSpPr>
          <p:nvPr>
            <p:ph idx="4294967295"/>
          </p:nvPr>
        </p:nvSpPr>
        <p:spPr>
          <a:xfrm>
            <a:off x="761603" y="1660525"/>
            <a:ext cx="5544617" cy="4525963"/>
          </a:xfrm>
        </p:spPr>
        <p:txBody>
          <a:bodyPr>
            <a:normAutofit fontScale="92500" lnSpcReduction="10000"/>
          </a:bodyPr>
          <a:lstStyle/>
          <a:p>
            <a:pPr marL="365760" indent="-283464" algn="ctr" eaLnBrk="1" fontAlgn="auto" hangingPunct="1">
              <a:spcAft>
                <a:spcPts val="0"/>
              </a:spcAft>
              <a:buFont typeface="Wingdings 2"/>
              <a:buNone/>
              <a:defRPr/>
            </a:pPr>
            <a:r>
              <a:rPr lang="ru-RU" dirty="0"/>
              <a:t>Содержание дорог и </a:t>
            </a:r>
            <a:r>
              <a:rPr lang="ru-RU" dirty="0" smtClean="0"/>
              <a:t>очистка </a:t>
            </a:r>
            <a:r>
              <a:rPr lang="ru-RU" dirty="0"/>
              <a:t>снега </a:t>
            </a:r>
            <a:r>
              <a:rPr lang="ru-RU" i="1" u="sng" dirty="0" smtClean="0">
                <a:ln>
                  <a:solidFill>
                    <a:schemeClr val="tx1"/>
                  </a:solidFill>
                </a:ln>
              </a:rPr>
              <a:t>226,3</a:t>
            </a:r>
            <a:r>
              <a:rPr lang="ru-RU" dirty="0" smtClean="0"/>
              <a:t> тыс</a:t>
            </a:r>
            <a:r>
              <a:rPr lang="ru-RU" dirty="0"/>
              <a:t>. </a:t>
            </a:r>
            <a:r>
              <a:rPr lang="ru-RU" dirty="0" smtClean="0"/>
              <a:t>руб. </a:t>
            </a:r>
            <a:r>
              <a:rPr lang="ru-RU" dirty="0"/>
              <a:t>в том числе:</a:t>
            </a:r>
          </a:p>
          <a:p>
            <a:pPr marL="365760" indent="-283464" eaLnBrk="1" fontAlgn="auto" hangingPunct="1">
              <a:spcAft>
                <a:spcPts val="0"/>
              </a:spcAft>
              <a:buFont typeface="Wingdings 2"/>
              <a:buChar char=""/>
              <a:defRPr/>
            </a:pPr>
            <a:r>
              <a:rPr lang="ru-RU" dirty="0"/>
              <a:t>Договора на оказание  услуг с </a:t>
            </a:r>
            <a:r>
              <a:rPr lang="ru-RU" dirty="0" smtClean="0"/>
              <a:t>Бессоновым М.И. </a:t>
            </a:r>
            <a:r>
              <a:rPr lang="ru-RU" dirty="0"/>
              <a:t>и </a:t>
            </a:r>
            <a:r>
              <a:rPr lang="ru-RU" dirty="0" err="1" smtClean="0"/>
              <a:t>Золотовским</a:t>
            </a:r>
            <a:r>
              <a:rPr lang="ru-RU" dirty="0" smtClean="0"/>
              <a:t> А.Р.- </a:t>
            </a:r>
            <a:r>
              <a:rPr lang="ru-RU" i="1" u="sng" dirty="0">
                <a:ln>
                  <a:solidFill>
                    <a:schemeClr val="tx1"/>
                  </a:solidFill>
                </a:ln>
              </a:rPr>
              <a:t>139,6</a:t>
            </a:r>
            <a:r>
              <a:rPr lang="ru-RU" dirty="0"/>
              <a:t> тыс. руб. в т.ч. страх взносы- </a:t>
            </a:r>
            <a:r>
              <a:rPr lang="ru-RU" i="1" u="sng" dirty="0">
                <a:ln>
                  <a:solidFill>
                    <a:schemeClr val="tx1"/>
                  </a:solidFill>
                </a:ln>
              </a:rPr>
              <a:t>30,7</a:t>
            </a:r>
            <a:r>
              <a:rPr lang="ru-RU" dirty="0"/>
              <a:t> тыс.руб.</a:t>
            </a:r>
          </a:p>
          <a:p>
            <a:pPr marL="365760" indent="-283464" eaLnBrk="1" fontAlgn="auto" hangingPunct="1">
              <a:spcAft>
                <a:spcPts val="0"/>
              </a:spcAft>
              <a:buFont typeface="Wingdings 2"/>
              <a:buChar char=""/>
              <a:defRPr/>
            </a:pPr>
            <a:r>
              <a:rPr lang="ru-RU" dirty="0"/>
              <a:t>ГУП РК «Лоухский ДРСУ» </a:t>
            </a:r>
            <a:r>
              <a:rPr lang="ru-RU" dirty="0" smtClean="0"/>
              <a:t>- </a:t>
            </a:r>
            <a:r>
              <a:rPr lang="ru-RU" i="1" u="sng" dirty="0" smtClean="0">
                <a:ln>
                  <a:solidFill>
                    <a:schemeClr val="tx1"/>
                  </a:solidFill>
                </a:ln>
              </a:rPr>
              <a:t>86,6</a:t>
            </a:r>
            <a:r>
              <a:rPr lang="ru-RU" dirty="0" smtClean="0"/>
              <a:t> </a:t>
            </a:r>
            <a:r>
              <a:rPr lang="ru-RU" dirty="0"/>
              <a:t>тыс. руб.</a:t>
            </a:r>
          </a:p>
          <a:p>
            <a:pPr marL="365760" indent="-283464" eaLnBrk="1" fontAlgn="auto" hangingPunct="1">
              <a:spcAft>
                <a:spcPts val="0"/>
              </a:spcAft>
              <a:buFont typeface="Wingdings 2"/>
              <a:buChar char=""/>
              <a:defRPr/>
            </a:pPr>
            <a:endParaRPr lang="ru-RU" dirty="0"/>
          </a:p>
        </p:txBody>
      </p:sp>
      <p:pic>
        <p:nvPicPr>
          <p:cNvPr id="100355" name="Рисунок 4" descr="646937.jpg"/>
          <p:cNvPicPr>
            <a:picLocks noChangeAspect="1"/>
          </p:cNvPicPr>
          <p:nvPr/>
        </p:nvPicPr>
        <p:blipFill>
          <a:blip r:embed="rId2"/>
          <a:srcRect/>
          <a:stretch>
            <a:fillRect/>
          </a:stretch>
        </p:blipFill>
        <p:spPr bwMode="auto">
          <a:xfrm>
            <a:off x="6300788" y="188913"/>
            <a:ext cx="2655887" cy="179705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2987824" y="260648"/>
            <a:ext cx="5976664" cy="5865515"/>
          </a:xfrm>
        </p:spPr>
        <p:txBody>
          <a:bodyPr>
            <a:normAutofit fontScale="92500" lnSpcReduction="10000"/>
          </a:bodyPr>
          <a:lstStyle/>
          <a:p>
            <a:pPr marL="365760" indent="-283464" eaLnBrk="1" fontAlgn="auto" hangingPunct="1">
              <a:spcAft>
                <a:spcPts val="0"/>
              </a:spcAft>
              <a:buFont typeface="Wingdings 2"/>
              <a:buNone/>
              <a:defRPr/>
            </a:pPr>
            <a:r>
              <a:rPr lang="ru-RU" dirty="0" smtClean="0"/>
              <a:t>	</a:t>
            </a:r>
            <a:r>
              <a:rPr lang="ru-RU" u="sng" dirty="0" smtClean="0"/>
              <a:t>Уличное </a:t>
            </a:r>
            <a:r>
              <a:rPr lang="ru-RU" u="sng" dirty="0"/>
              <a:t>освещение  </a:t>
            </a:r>
            <a:r>
              <a:rPr lang="ru-RU" dirty="0" smtClean="0"/>
              <a:t>-</a:t>
            </a:r>
            <a:r>
              <a:rPr lang="ru-RU" i="1" u="sng" dirty="0" smtClean="0">
                <a:ln>
                  <a:solidFill>
                    <a:schemeClr val="tx1"/>
                  </a:solidFill>
                </a:ln>
              </a:rPr>
              <a:t>39,1</a:t>
            </a:r>
            <a:r>
              <a:rPr lang="ru-RU" dirty="0" smtClean="0"/>
              <a:t> тыс</a:t>
            </a:r>
            <a:r>
              <a:rPr lang="ru-RU" dirty="0"/>
              <a:t>. руб.   </a:t>
            </a:r>
            <a:endParaRPr lang="ru-RU" dirty="0" smtClean="0"/>
          </a:p>
          <a:p>
            <a:pPr marL="365760" indent="-283464" eaLnBrk="1" fontAlgn="auto" hangingPunct="1">
              <a:spcAft>
                <a:spcPts val="0"/>
              </a:spcAft>
              <a:buFont typeface="Wingdings 2"/>
              <a:buNone/>
              <a:defRPr/>
            </a:pPr>
            <a:r>
              <a:rPr lang="ru-RU" dirty="0" smtClean="0"/>
              <a:t>	в </a:t>
            </a:r>
            <a:r>
              <a:rPr lang="ru-RU" dirty="0"/>
              <a:t>т.ч.  за счет дорожного </a:t>
            </a:r>
            <a:r>
              <a:rPr lang="ru-RU" dirty="0" smtClean="0"/>
              <a:t>фонда -</a:t>
            </a:r>
            <a:r>
              <a:rPr lang="ru-RU" i="1" u="sng" dirty="0">
                <a:ln>
                  <a:solidFill>
                    <a:schemeClr val="tx1"/>
                  </a:solidFill>
                </a:ln>
              </a:rPr>
              <a:t>19,9</a:t>
            </a:r>
            <a:r>
              <a:rPr lang="ru-RU" dirty="0"/>
              <a:t> тыс. руб</a:t>
            </a:r>
            <a:r>
              <a:rPr lang="ru-RU" dirty="0" smtClean="0"/>
              <a:t>.</a:t>
            </a:r>
          </a:p>
          <a:p>
            <a:pPr marL="365760" indent="-283464" eaLnBrk="1" fontAlgn="auto" hangingPunct="1">
              <a:spcAft>
                <a:spcPts val="0"/>
              </a:spcAft>
              <a:buFont typeface="Wingdings 2"/>
              <a:buChar char=""/>
              <a:defRPr/>
            </a:pPr>
            <a:r>
              <a:rPr lang="ru-RU" dirty="0" smtClean="0"/>
              <a:t>Уличное освещение в связи с недостаточность финансовых средств работает по определенному графику:</a:t>
            </a:r>
          </a:p>
          <a:p>
            <a:pPr marL="365760" indent="-283464" eaLnBrk="1" fontAlgn="auto" hangingPunct="1">
              <a:spcAft>
                <a:spcPts val="0"/>
              </a:spcAft>
              <a:buFont typeface="Wingdings 2"/>
              <a:buChar char=""/>
              <a:defRPr/>
            </a:pPr>
            <a:r>
              <a:rPr lang="ru-RU" dirty="0" smtClean="0"/>
              <a:t>- в вечернее время включается фотореле по мере потемнения до </a:t>
            </a:r>
            <a:r>
              <a:rPr lang="ru-RU" dirty="0" smtClean="0">
                <a:ln>
                  <a:solidFill>
                    <a:sysClr val="windowText" lastClr="000000"/>
                  </a:solidFill>
                </a:ln>
              </a:rPr>
              <a:t>23</a:t>
            </a:r>
            <a:r>
              <a:rPr lang="ru-RU" dirty="0" smtClean="0"/>
              <a:t>часов, потом отключается;</a:t>
            </a:r>
          </a:p>
          <a:p>
            <a:pPr marL="365760" indent="-283464" eaLnBrk="1" fontAlgn="auto" hangingPunct="1">
              <a:spcAft>
                <a:spcPts val="0"/>
              </a:spcAft>
              <a:buFont typeface="Wingdings 2"/>
              <a:buChar char=""/>
              <a:defRPr/>
            </a:pPr>
            <a:r>
              <a:rPr lang="ru-RU" dirty="0" smtClean="0"/>
              <a:t>- утром включалось с </a:t>
            </a:r>
            <a:r>
              <a:rPr lang="ru-RU" dirty="0" smtClean="0">
                <a:ln>
                  <a:solidFill>
                    <a:sysClr val="windowText" lastClr="000000"/>
                  </a:solidFill>
                </a:ln>
              </a:rPr>
              <a:t>7 </a:t>
            </a:r>
            <a:r>
              <a:rPr lang="ru-RU" dirty="0" smtClean="0"/>
              <a:t>до </a:t>
            </a:r>
            <a:r>
              <a:rPr lang="ru-RU" dirty="0" smtClean="0">
                <a:ln>
                  <a:solidFill>
                    <a:sysClr val="windowText" lastClr="000000"/>
                  </a:solidFill>
                </a:ln>
              </a:rPr>
              <a:t>10</a:t>
            </a:r>
            <a:r>
              <a:rPr lang="ru-RU" dirty="0" smtClean="0"/>
              <a:t>ч.</a:t>
            </a:r>
          </a:p>
          <a:p>
            <a:pPr marL="365760" indent="-283464" eaLnBrk="1" fontAlgn="auto" hangingPunct="1">
              <a:spcAft>
                <a:spcPts val="0"/>
              </a:spcAft>
              <a:buFont typeface="Wingdings 2"/>
              <a:buNone/>
              <a:defRPr/>
            </a:pPr>
            <a:endParaRPr lang="ru-RU" dirty="0"/>
          </a:p>
        </p:txBody>
      </p:sp>
      <p:pic>
        <p:nvPicPr>
          <p:cNvPr id="2050" name="Picture 2"/>
          <p:cNvPicPr>
            <a:picLocks noChangeAspect="1" noChangeArrowheads="1"/>
          </p:cNvPicPr>
          <p:nvPr/>
        </p:nvPicPr>
        <p:blipFill>
          <a:blip r:embed="rId2" cstate="print"/>
          <a:srcRect/>
          <a:stretch>
            <a:fillRect/>
          </a:stretch>
        </p:blipFill>
        <p:spPr bwMode="auto">
          <a:xfrm>
            <a:off x="323528" y="950301"/>
            <a:ext cx="2952328" cy="492054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001837"/>
          </a:xfrm>
        </p:spPr>
        <p:txBody>
          <a:bodyPr vert="horz" wrap="square" lIns="91440" tIns="45720" rIns="91440" bIns="45720" numCol="1" anchorCtr="0" compatLnSpc="1">
            <a:prstTxWarp prst="textNoShape">
              <a:avLst/>
            </a:prstTxWarp>
            <a:noAutofit/>
          </a:bodyPr>
          <a:lstStyle/>
          <a:p>
            <a:pPr algn="ctr" eaLnBrk="1" hangingPunct="1">
              <a:defRPr/>
            </a:pPr>
            <a:r>
              <a:rPr lang="ru-RU" sz="3600" smtClean="0">
                <a:effectLst>
                  <a:outerShdw blurRad="38100" dist="38100" dir="2700000" algn="tl">
                    <a:srgbClr val="C0C0C0"/>
                  </a:outerShdw>
                </a:effectLst>
              </a:rPr>
              <a:t> В состав Плотинского сельского поселения входит два населенных пункта</a:t>
            </a:r>
            <a:br>
              <a:rPr lang="ru-RU" sz="3600" smtClean="0">
                <a:effectLst>
                  <a:outerShdw blurRad="38100" dist="38100" dir="2700000" algn="tl">
                    <a:srgbClr val="C0C0C0"/>
                  </a:outerShdw>
                </a:effectLst>
              </a:rPr>
            </a:br>
            <a:endParaRPr lang="ru-RU" sz="3600" smtClean="0">
              <a:effectLst>
                <a:outerShdw blurRad="38100" dist="38100" dir="2700000" algn="tl">
                  <a:srgbClr val="C0C0C0"/>
                </a:outerShdw>
              </a:effectLst>
            </a:endParaRPr>
          </a:p>
        </p:txBody>
      </p:sp>
      <p:pic>
        <p:nvPicPr>
          <p:cNvPr id="4" name="Содержимое 3" descr="Безымянный.bmp"/>
          <p:cNvPicPr>
            <a:picLocks noGrp="1" noChangeAspect="1"/>
          </p:cNvPicPr>
          <p:nvPr>
            <p:ph idx="1"/>
          </p:nvPr>
        </p:nvPicPr>
        <p:blipFill>
          <a:blip r:embed="rId2" cstate="print"/>
          <a:stretch>
            <a:fillRect/>
          </a:stretch>
        </p:blipFill>
        <p:spPr>
          <a:xfrm>
            <a:off x="269623" y="3356992"/>
            <a:ext cx="4022763" cy="2208818"/>
          </a:xfrm>
          <a:solidFill>
            <a:srgbClr val="FFFFFF">
              <a:shade val="85000"/>
            </a:srgbClr>
          </a:solidFill>
          <a:ln w="190500" cap="rnd">
            <a:solidFill>
              <a:srgbClr val="00B0F0"/>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5" name="Рисунок 4" descr="Безымянный1.bmp"/>
          <p:cNvPicPr>
            <a:picLocks noChangeAspect="1"/>
          </p:cNvPicPr>
          <p:nvPr/>
        </p:nvPicPr>
        <p:blipFill>
          <a:blip r:embed="rId3" cstate="print"/>
          <a:stretch>
            <a:fillRect/>
          </a:stretch>
        </p:blipFill>
        <p:spPr>
          <a:xfrm>
            <a:off x="4788024" y="2204864"/>
            <a:ext cx="3692228" cy="1944216"/>
          </a:xfrm>
          <a:prstGeom prst="rect">
            <a:avLst/>
          </a:prstGeom>
          <a:solidFill>
            <a:srgbClr val="FFFFFF">
              <a:shade val="85000"/>
            </a:srgbClr>
          </a:solidFill>
          <a:ln w="190500" cap="rnd">
            <a:solidFill>
              <a:srgbClr val="00B0F0"/>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15364" name="Text Box 7"/>
          <p:cNvSpPr txBox="1">
            <a:spLocks noChangeArrowheads="1"/>
          </p:cNvSpPr>
          <p:nvPr/>
        </p:nvSpPr>
        <p:spPr bwMode="auto">
          <a:xfrm>
            <a:off x="1331913" y="6021388"/>
            <a:ext cx="2376487" cy="519112"/>
          </a:xfrm>
          <a:prstGeom prst="rect">
            <a:avLst/>
          </a:prstGeom>
          <a:solidFill>
            <a:srgbClr val="FF9900"/>
          </a:solidFill>
          <a:ln w="9525" algn="ctr">
            <a:noFill/>
            <a:miter lim="800000"/>
            <a:headEnd/>
            <a:tailEnd/>
          </a:ln>
        </p:spPr>
        <p:txBody>
          <a:bodyPr>
            <a:spAutoFit/>
          </a:bodyPr>
          <a:lstStyle/>
          <a:p>
            <a:pPr algn="ctr">
              <a:spcBef>
                <a:spcPct val="50000"/>
              </a:spcBef>
            </a:pPr>
            <a:r>
              <a:rPr lang="ru-RU" sz="2800" b="1">
                <a:solidFill>
                  <a:schemeClr val="bg1"/>
                </a:solidFill>
              </a:rPr>
              <a:t>п. Плотина</a:t>
            </a:r>
          </a:p>
        </p:txBody>
      </p:sp>
      <p:sp>
        <p:nvSpPr>
          <p:cNvPr id="15365" name="Text Box 8"/>
          <p:cNvSpPr txBox="1">
            <a:spLocks noChangeArrowheads="1"/>
          </p:cNvSpPr>
          <p:nvPr/>
        </p:nvSpPr>
        <p:spPr bwMode="auto">
          <a:xfrm>
            <a:off x="5364163" y="4941888"/>
            <a:ext cx="3024187" cy="519112"/>
          </a:xfrm>
          <a:prstGeom prst="rect">
            <a:avLst/>
          </a:prstGeom>
          <a:solidFill>
            <a:srgbClr val="FF9900"/>
          </a:solidFill>
          <a:ln w="9525">
            <a:noFill/>
            <a:miter lim="800000"/>
            <a:headEnd/>
            <a:tailEnd/>
          </a:ln>
        </p:spPr>
        <p:txBody>
          <a:bodyPr>
            <a:spAutoFit/>
          </a:bodyPr>
          <a:lstStyle/>
          <a:p>
            <a:pPr algn="ctr">
              <a:spcBef>
                <a:spcPct val="50000"/>
              </a:spcBef>
            </a:pPr>
            <a:r>
              <a:rPr lang="ru-RU" sz="2800" b="1">
                <a:solidFill>
                  <a:schemeClr val="bg1"/>
                </a:solidFill>
              </a:rPr>
              <a:t>п. Чкаловский</a:t>
            </a:r>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674738" y="124693"/>
            <a:ext cx="7920880" cy="5793508"/>
          </a:xfrm>
        </p:spPr>
        <p:txBody>
          <a:bodyPr>
            <a:normAutofit fontScale="92500" lnSpcReduction="10000"/>
          </a:bodyPr>
          <a:lstStyle/>
          <a:p>
            <a:pPr marL="365760" indent="-283464" algn="ctr" eaLnBrk="1" fontAlgn="auto" hangingPunct="1">
              <a:spcAft>
                <a:spcPts val="0"/>
              </a:spcAft>
              <a:buFont typeface="Wingdings 2"/>
              <a:buNone/>
              <a:defRPr/>
            </a:pPr>
            <a:r>
              <a:rPr lang="ru-RU" dirty="0" smtClean="0"/>
              <a:t>	За </a:t>
            </a:r>
            <a:r>
              <a:rPr lang="ru-RU" dirty="0"/>
              <a:t>счет средств на социально-экономическое развитие  </a:t>
            </a:r>
            <a:r>
              <a:rPr lang="ru-RU" i="1" u="sng" dirty="0">
                <a:ln>
                  <a:solidFill>
                    <a:schemeClr val="tx1"/>
                  </a:solidFill>
                </a:ln>
              </a:rPr>
              <a:t>1270,0</a:t>
            </a:r>
            <a:r>
              <a:rPr lang="ru-RU" dirty="0"/>
              <a:t> тыс. руб. приобретено:</a:t>
            </a:r>
          </a:p>
          <a:p>
            <a:pPr marL="365760" indent="-283464" eaLnBrk="1" fontAlgn="auto" hangingPunct="1">
              <a:spcAft>
                <a:spcPts val="0"/>
              </a:spcAft>
              <a:buFont typeface="Wingdings 2"/>
              <a:buChar char=""/>
              <a:defRPr/>
            </a:pPr>
            <a:r>
              <a:rPr lang="ru-RU" dirty="0"/>
              <a:t>Трактор «Беларус-82,1» с навесным оборудованием   -</a:t>
            </a:r>
            <a:r>
              <a:rPr lang="ru-RU" i="1" u="sng" dirty="0">
                <a:ln>
                  <a:solidFill>
                    <a:schemeClr val="tx1"/>
                  </a:solidFill>
                </a:ln>
              </a:rPr>
              <a:t>1162,0</a:t>
            </a:r>
            <a:r>
              <a:rPr lang="ru-RU" dirty="0"/>
              <a:t> тыс. руб.</a:t>
            </a:r>
          </a:p>
          <a:p>
            <a:pPr marL="365760" indent="-283464" eaLnBrk="1" fontAlgn="auto" hangingPunct="1">
              <a:spcAft>
                <a:spcPts val="0"/>
              </a:spcAft>
              <a:buFont typeface="Wingdings 2"/>
              <a:buChar char=""/>
              <a:defRPr/>
            </a:pPr>
            <a:r>
              <a:rPr lang="ru-RU" dirty="0"/>
              <a:t>ГСМ    -</a:t>
            </a:r>
            <a:r>
              <a:rPr lang="ru-RU" i="1" u="sng" dirty="0">
                <a:ln>
                  <a:solidFill>
                    <a:schemeClr val="tx1"/>
                  </a:solidFill>
                </a:ln>
              </a:rPr>
              <a:t>16,0</a:t>
            </a:r>
            <a:r>
              <a:rPr lang="ru-RU" dirty="0"/>
              <a:t> тыс. руб.</a:t>
            </a:r>
          </a:p>
          <a:p>
            <a:pPr marL="365760" indent="-283464" eaLnBrk="1" fontAlgn="auto" hangingPunct="1">
              <a:spcAft>
                <a:spcPts val="0"/>
              </a:spcAft>
              <a:buFont typeface="Wingdings 2"/>
              <a:buChar char=""/>
              <a:defRPr/>
            </a:pPr>
            <a:r>
              <a:rPr lang="ru-RU" dirty="0"/>
              <a:t>Полис ОСАГО и </a:t>
            </a:r>
            <a:endParaRPr lang="ru-RU" dirty="0" smtClean="0"/>
          </a:p>
          <a:p>
            <a:pPr marL="365760" indent="-283464" eaLnBrk="1" fontAlgn="auto" hangingPunct="1">
              <a:spcAft>
                <a:spcPts val="0"/>
              </a:spcAft>
              <a:buFont typeface="Wingdings 2"/>
              <a:buNone/>
              <a:defRPr/>
            </a:pPr>
            <a:r>
              <a:rPr lang="ru-RU" dirty="0" smtClean="0"/>
              <a:t>Государственная </a:t>
            </a:r>
          </a:p>
          <a:p>
            <a:pPr marL="365760" indent="-283464" eaLnBrk="1" fontAlgn="auto" hangingPunct="1">
              <a:spcAft>
                <a:spcPts val="0"/>
              </a:spcAft>
              <a:buFont typeface="Wingdings 2"/>
              <a:buNone/>
              <a:defRPr/>
            </a:pPr>
            <a:r>
              <a:rPr lang="ru-RU" dirty="0" smtClean="0"/>
              <a:t>регистрация </a:t>
            </a:r>
            <a:r>
              <a:rPr lang="ru-RU" dirty="0"/>
              <a:t>трактора-</a:t>
            </a:r>
            <a:r>
              <a:rPr lang="ru-RU" i="1" u="sng" dirty="0">
                <a:ln>
                  <a:solidFill>
                    <a:schemeClr val="tx1"/>
                  </a:solidFill>
                </a:ln>
              </a:rPr>
              <a:t>4,2</a:t>
            </a:r>
            <a:r>
              <a:rPr lang="ru-RU" dirty="0"/>
              <a:t> тыс. руб.</a:t>
            </a:r>
          </a:p>
          <a:p>
            <a:pPr marL="365760" indent="-283464" eaLnBrk="1" fontAlgn="auto" hangingPunct="1">
              <a:spcAft>
                <a:spcPts val="0"/>
              </a:spcAft>
              <a:buFont typeface="Wingdings 2"/>
              <a:buChar char=""/>
              <a:defRPr/>
            </a:pPr>
            <a:endParaRPr lang="ru-RU" dirty="0" smtClean="0"/>
          </a:p>
          <a:p>
            <a:pPr marL="365760" indent="-283464" eaLnBrk="1" fontAlgn="auto" hangingPunct="1">
              <a:spcAft>
                <a:spcPts val="0"/>
              </a:spcAft>
              <a:buFont typeface="Wingdings 2"/>
              <a:buChar char=""/>
              <a:defRPr/>
            </a:pPr>
            <a:r>
              <a:rPr lang="ru-RU" dirty="0" smtClean="0"/>
              <a:t>Частично оплачены ограждения для</a:t>
            </a:r>
          </a:p>
          <a:p>
            <a:pPr marL="365760" indent="-283464" eaLnBrk="1" fontAlgn="auto" hangingPunct="1">
              <a:spcAft>
                <a:spcPts val="0"/>
              </a:spcAft>
              <a:buFont typeface="Wingdings 2"/>
              <a:buNone/>
              <a:defRPr/>
            </a:pPr>
            <a:r>
              <a:rPr lang="ru-RU" dirty="0" smtClean="0"/>
              <a:t> </a:t>
            </a:r>
            <a:r>
              <a:rPr lang="ru-RU" dirty="0"/>
              <a:t>детских площадок-</a:t>
            </a:r>
            <a:r>
              <a:rPr lang="ru-RU" i="1" u="sng" dirty="0">
                <a:ln>
                  <a:solidFill>
                    <a:schemeClr val="tx1"/>
                  </a:solidFill>
                </a:ln>
              </a:rPr>
              <a:t>87,7</a:t>
            </a:r>
            <a:r>
              <a:rPr lang="ru-RU" dirty="0"/>
              <a:t> тыс. руб.</a:t>
            </a:r>
          </a:p>
          <a:p>
            <a:pPr marL="365760" indent="-283464" eaLnBrk="1" fontAlgn="auto" hangingPunct="1">
              <a:spcAft>
                <a:spcPts val="0"/>
              </a:spcAft>
              <a:buFont typeface="Wingdings 2"/>
              <a:buChar char=""/>
              <a:defRPr/>
            </a:pPr>
            <a:endParaRPr lang="ru-RU" dirty="0"/>
          </a:p>
          <a:p>
            <a:pPr marL="365760" indent="-283464" eaLnBrk="1" fontAlgn="auto" hangingPunct="1">
              <a:spcAft>
                <a:spcPts val="0"/>
              </a:spcAft>
              <a:buFont typeface="Wingdings 2"/>
              <a:buChar char=""/>
              <a:defRPr/>
            </a:pPr>
            <a:endParaRPr lang="ru-RU" dirty="0"/>
          </a:p>
        </p:txBody>
      </p:sp>
      <p:pic>
        <p:nvPicPr>
          <p:cNvPr id="4" name="Рисунок 3" descr="pogr_a310P.JPG"/>
          <p:cNvPicPr>
            <a:picLocks noChangeAspect="1"/>
          </p:cNvPicPr>
          <p:nvPr/>
        </p:nvPicPr>
        <p:blipFill>
          <a:blip r:embed="rId2" cstate="print"/>
          <a:stretch>
            <a:fillRect/>
          </a:stretch>
        </p:blipFill>
        <p:spPr>
          <a:xfrm>
            <a:off x="6546840" y="1916832"/>
            <a:ext cx="2597160" cy="248920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043608" y="332656"/>
            <a:ext cx="5616624" cy="6525344"/>
          </a:xfrm>
        </p:spPr>
        <p:txBody>
          <a:bodyPr>
            <a:normAutofit fontScale="85000" lnSpcReduction="20000"/>
          </a:bodyPr>
          <a:lstStyle/>
          <a:p>
            <a:pPr marL="365760" indent="-283464" algn="ctr" eaLnBrk="1" fontAlgn="auto" hangingPunct="1">
              <a:spcAft>
                <a:spcPts val="0"/>
              </a:spcAft>
              <a:buFont typeface="Wingdings 2"/>
              <a:buNone/>
              <a:defRPr/>
            </a:pPr>
            <a:r>
              <a:rPr lang="ru-RU" dirty="0" smtClean="0"/>
              <a:t>	За счет средств программы поддержки местных инициатив  - </a:t>
            </a:r>
            <a:r>
              <a:rPr lang="ru-RU" i="1" u="sng" dirty="0" smtClean="0">
                <a:ln>
                  <a:solidFill>
                    <a:schemeClr val="tx1"/>
                  </a:solidFill>
                </a:ln>
              </a:rPr>
              <a:t>291,1</a:t>
            </a:r>
            <a:r>
              <a:rPr lang="ru-RU" dirty="0" smtClean="0"/>
              <a:t> тыс. руб. приобретено </a:t>
            </a:r>
          </a:p>
          <a:p>
            <a:pPr marL="365760" indent="-283464" eaLnBrk="1" fontAlgn="auto" hangingPunct="1">
              <a:spcAft>
                <a:spcPts val="0"/>
              </a:spcAft>
              <a:buFont typeface="Wingdings 2"/>
              <a:buChar char=""/>
              <a:defRPr/>
            </a:pPr>
            <a:r>
              <a:rPr lang="ru-RU" dirty="0" smtClean="0"/>
              <a:t>Оборудование  </a:t>
            </a:r>
            <a:r>
              <a:rPr lang="ru-RU" dirty="0"/>
              <a:t>для детских городков в </a:t>
            </a:r>
            <a:r>
              <a:rPr lang="ru-RU" dirty="0" smtClean="0"/>
              <a:t>п</a:t>
            </a:r>
            <a:r>
              <a:rPr lang="ru-RU" dirty="0"/>
              <a:t>. Плотина и п. Чкаловский</a:t>
            </a:r>
          </a:p>
          <a:p>
            <a:pPr marL="365760" indent="-283464" eaLnBrk="1" fontAlgn="auto" hangingPunct="1">
              <a:spcAft>
                <a:spcPts val="0"/>
              </a:spcAft>
              <a:buFont typeface="Wingdings 2"/>
              <a:buChar char=""/>
              <a:defRPr/>
            </a:pPr>
            <a:r>
              <a:rPr lang="ru-RU" dirty="0" err="1"/>
              <a:t>Софинансирование</a:t>
            </a:r>
            <a:r>
              <a:rPr lang="ru-RU" dirty="0"/>
              <a:t> детских городков -</a:t>
            </a:r>
            <a:r>
              <a:rPr lang="ru-RU" i="1" u="sng" dirty="0">
                <a:ln>
                  <a:solidFill>
                    <a:srgbClr val="FF0000"/>
                  </a:solidFill>
                </a:ln>
              </a:rPr>
              <a:t>78,5</a:t>
            </a:r>
            <a:r>
              <a:rPr lang="ru-RU" dirty="0"/>
              <a:t> тыс. руб. за счет безвозмездных поступлений от населения и организаций (всего стоимость </a:t>
            </a:r>
            <a:r>
              <a:rPr lang="ru-RU" dirty="0" smtClean="0"/>
              <a:t>городков - </a:t>
            </a:r>
            <a:r>
              <a:rPr lang="ru-RU" i="1" dirty="0" smtClean="0">
                <a:ln>
                  <a:solidFill>
                    <a:schemeClr val="tx1"/>
                  </a:solidFill>
                </a:ln>
              </a:rPr>
              <a:t>369,6</a:t>
            </a:r>
            <a:r>
              <a:rPr lang="ru-RU" dirty="0" smtClean="0"/>
              <a:t>тыс</a:t>
            </a:r>
            <a:r>
              <a:rPr lang="ru-RU" dirty="0"/>
              <a:t>. </a:t>
            </a:r>
            <a:r>
              <a:rPr lang="ru-RU" dirty="0" smtClean="0"/>
              <a:t>руб.)</a:t>
            </a:r>
            <a:endParaRPr lang="ru-RU" dirty="0"/>
          </a:p>
          <a:p>
            <a:pPr marL="365760" indent="-283464" eaLnBrk="1" fontAlgn="auto" hangingPunct="1">
              <a:spcAft>
                <a:spcPts val="0"/>
              </a:spcAft>
              <a:buFont typeface="Wingdings 2"/>
              <a:buChar char=""/>
              <a:defRPr/>
            </a:pPr>
            <a:r>
              <a:rPr lang="ru-RU" dirty="0"/>
              <a:t>Софинансирование ограждений детских городков </a:t>
            </a:r>
            <a:r>
              <a:rPr lang="ru-RU" dirty="0" smtClean="0"/>
              <a:t>- </a:t>
            </a:r>
            <a:r>
              <a:rPr lang="ru-RU" i="1" u="sng" dirty="0" smtClean="0">
                <a:ln>
                  <a:solidFill>
                    <a:srgbClr val="FF0000"/>
                  </a:solidFill>
                </a:ln>
              </a:rPr>
              <a:t>44,0 </a:t>
            </a:r>
            <a:r>
              <a:rPr lang="ru-RU" dirty="0"/>
              <a:t>тыс. руб. за счет местного бюджета) всего стоимость ограждений </a:t>
            </a:r>
            <a:r>
              <a:rPr lang="ru-RU" i="1" u="sng" dirty="0" smtClean="0">
                <a:ln>
                  <a:solidFill>
                    <a:schemeClr val="tx1"/>
                  </a:solidFill>
                </a:ln>
              </a:rPr>
              <a:t>131,7 </a:t>
            </a:r>
            <a:r>
              <a:rPr lang="ru-RU" dirty="0" smtClean="0"/>
              <a:t>тыс</a:t>
            </a:r>
            <a:r>
              <a:rPr lang="ru-RU" dirty="0"/>
              <a:t>. </a:t>
            </a:r>
            <a:r>
              <a:rPr lang="ru-RU" dirty="0" smtClean="0"/>
              <a:t>руб.)</a:t>
            </a:r>
            <a:endParaRPr lang="ru-RU" dirty="0"/>
          </a:p>
          <a:p>
            <a:pPr marL="365760" indent="-283464" eaLnBrk="1" fontAlgn="auto" hangingPunct="1">
              <a:spcAft>
                <a:spcPts val="0"/>
              </a:spcAft>
              <a:buFont typeface="Wingdings 2"/>
              <a:buChar char=""/>
              <a:defRPr/>
            </a:pPr>
            <a:endParaRPr lang="ru-RU" dirty="0"/>
          </a:p>
        </p:txBody>
      </p:sp>
      <p:pic>
        <p:nvPicPr>
          <p:cNvPr id="103426" name="Рисунок 4" descr="1423163706897.jpg"/>
          <p:cNvPicPr>
            <a:picLocks noChangeAspect="1"/>
          </p:cNvPicPr>
          <p:nvPr/>
        </p:nvPicPr>
        <p:blipFill>
          <a:blip r:embed="rId2"/>
          <a:srcRect/>
          <a:stretch>
            <a:fillRect/>
          </a:stretch>
        </p:blipFill>
        <p:spPr bwMode="auto">
          <a:xfrm>
            <a:off x="6443663" y="981075"/>
            <a:ext cx="2286000" cy="233362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Autofit/>
          </a:bodyPr>
          <a:lstStyle/>
          <a:p>
            <a:pPr eaLnBrk="1" fontAlgn="auto" hangingPunct="1">
              <a:spcAft>
                <a:spcPts val="0"/>
              </a:spcAft>
              <a:defRPr/>
            </a:pPr>
            <a:r>
              <a:rPr lang="ru-RU" sz="2800" u="sng" dirty="0" smtClean="0">
                <a:solidFill>
                  <a:schemeClr val="tx2">
                    <a:satMod val="130000"/>
                  </a:schemeClr>
                </a:solidFill>
              </a:rPr>
              <a:t>Предприятия , учреждения организации осуществляющие деятельность на </a:t>
            </a:r>
            <a:r>
              <a:rPr lang="ru-RU" sz="2800" u="sng" dirty="0">
                <a:solidFill>
                  <a:schemeClr val="tx2">
                    <a:satMod val="130000"/>
                  </a:schemeClr>
                </a:solidFill>
              </a:rPr>
              <a:t>территории поселения </a:t>
            </a:r>
          </a:p>
        </p:txBody>
      </p:sp>
      <p:graphicFrame>
        <p:nvGraphicFramePr>
          <p:cNvPr id="4" name="Содержимое 3"/>
          <p:cNvGraphicFramePr>
            <a:graphicFrameLocks noGrp="1"/>
          </p:cNvGraphicFramePr>
          <p:nvPr>
            <p:ph idx="4294967295"/>
          </p:nvPr>
        </p:nvGraphicFramePr>
        <p:xfrm>
          <a:off x="1435100" y="1447800"/>
          <a:ext cx="7499350" cy="5276850"/>
        </p:xfrm>
        <a:graphic>
          <a:graphicData uri="http://schemas.openxmlformats.org/drawingml/2006/table">
            <a:tbl>
              <a:tblPr/>
              <a:tblGrid>
                <a:gridCol w="338138"/>
                <a:gridCol w="4660900"/>
                <a:gridCol w="2500312"/>
              </a:tblGrid>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Times New Roman" pitchFamily="18" charset="0"/>
                          <a:cs typeface="Times New Roman" pitchFamily="18" charset="0"/>
                        </a:rPr>
                        <a:t>№</a:t>
                      </a:r>
                      <a:endParaRPr kumimoji="0" lang="ru-RU" sz="3200" b="1" i="0" u="none" strike="noStrike" cap="none" normalizeH="0" baseline="0" smtClean="0">
                        <a:ln>
                          <a:noFill/>
                        </a:ln>
                        <a:solidFill>
                          <a:srgbClr val="FFFFFF"/>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Times New Roman" pitchFamily="18" charset="0"/>
                          <a:cs typeface="Times New Roman" pitchFamily="18" charset="0"/>
                        </a:rPr>
                        <a:t>Наименование</a:t>
                      </a:r>
                      <a:endParaRPr kumimoji="0" lang="ru-RU" sz="3200" b="1" i="0" u="none" strike="noStrike" cap="none" normalizeH="0" baseline="0" smtClean="0">
                        <a:ln>
                          <a:noFill/>
                        </a:ln>
                        <a:solidFill>
                          <a:srgbClr val="FFFFFF"/>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Times New Roman" pitchFamily="18" charset="0"/>
                          <a:cs typeface="Times New Roman" pitchFamily="18" charset="0"/>
                        </a:rPr>
                        <a:t>Численность занятых, работающих на территории поселения</a:t>
                      </a:r>
                      <a:endParaRPr kumimoji="0" lang="ru-RU" sz="3200" b="1" i="0" u="none" strike="noStrike" cap="none" normalizeH="0" baseline="0" smtClean="0">
                        <a:ln>
                          <a:noFill/>
                        </a:ln>
                        <a:solidFill>
                          <a:srgbClr val="FFFFFF"/>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000000"/>
                          </a:solidFill>
                          <a:effectLst/>
                          <a:latin typeface="Times New Roman" pitchFamily="18" charset="0"/>
                          <a:cs typeface="Times New Roman" pitchFamily="18" charset="0"/>
                        </a:rPr>
                        <a:t>Органы муниципального управления</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r>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Администрация Плотинского сельского поселения</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4</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r>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000000"/>
                          </a:solidFill>
                          <a:effectLst/>
                          <a:latin typeface="Times New Roman" pitchFamily="18" charset="0"/>
                          <a:cs typeface="Times New Roman" pitchFamily="18" charset="0"/>
                        </a:rPr>
                        <a:t>Учреждения социальной сферы</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r>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МКУ «Сельский Дом культуры п. Плотина»  (клубы),</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сельская библиотека</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3</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r>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2 ФАПа  </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4</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r>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000000"/>
                          </a:solidFill>
                          <a:effectLst/>
                          <a:latin typeface="Times New Roman" pitchFamily="18" charset="0"/>
                          <a:cs typeface="Times New Roman" pitchFamily="18" charset="0"/>
                        </a:rPr>
                        <a:t>Магазины</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r>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ООО «София»</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1/1</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r>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Лоухское РАЙПО</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ru-RU" sz="3200" b="0" i="0" u="none" strike="noStrike" cap="none" normalizeH="0" baseline="0" smtClean="0">
                        <a:ln>
                          <a:noFill/>
                        </a:ln>
                        <a:solidFill>
                          <a:srgbClr val="000000"/>
                        </a:solidFill>
                        <a:effectLst/>
                        <a:latin typeface="Times New Roman" pitchFamily="18" charset="0"/>
                        <a:cs typeface="Times New Roman" pitchFamily="18" charset="0"/>
                      </a:endParaRPr>
                    </a:p>
                  </a:txBody>
                  <a:tcPr marL="62495" marR="6249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r>
            </a:tbl>
          </a:graphicData>
        </a:graphic>
      </p:graphicFrame>
    </p:spTree>
  </p:cSld>
  <p:clrMapOvr>
    <a:masterClrMapping/>
  </p:clrMapOvr>
  <p:transition>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4294967295"/>
          </p:nvPr>
        </p:nvGraphicFramePr>
        <p:xfrm>
          <a:off x="1042988" y="260350"/>
          <a:ext cx="7850187" cy="6166485"/>
        </p:xfrm>
        <a:graphic>
          <a:graphicData uri="http://schemas.openxmlformats.org/drawingml/2006/table">
            <a:tbl>
              <a:tblPr/>
              <a:tblGrid>
                <a:gridCol w="560387"/>
                <a:gridCol w="3844925"/>
                <a:gridCol w="3444875"/>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rgbClr val="FFFFFF"/>
                          </a:solidFill>
                          <a:effectLst/>
                          <a:latin typeface="Times New Roman" pitchFamily="18" charset="0"/>
                          <a:cs typeface="Times New Roman" pitchFamily="18" charset="0"/>
                        </a:rPr>
                        <a:t>№</a:t>
                      </a:r>
                      <a:endParaRPr kumimoji="0" lang="ru-RU" sz="2800" b="1" i="0" u="none" strike="noStrike" cap="none" normalizeH="0" baseline="0" dirty="0" smtClean="0">
                        <a:ln>
                          <a:noFill/>
                        </a:ln>
                        <a:solidFill>
                          <a:srgbClr val="FFFFFF"/>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Times New Roman" pitchFamily="18" charset="0"/>
                          <a:cs typeface="Times New Roman" pitchFamily="18" charset="0"/>
                        </a:rPr>
                        <a:t>Наименование</a:t>
                      </a:r>
                      <a:endParaRPr kumimoji="0" lang="ru-RU" sz="28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Times New Roman" pitchFamily="18" charset="0"/>
                          <a:cs typeface="Times New Roman" pitchFamily="18" charset="0"/>
                        </a:rPr>
                        <a:t>Численность занятых, работающих на территории поселения</a:t>
                      </a:r>
                      <a:endParaRPr kumimoji="0" lang="ru-RU" sz="28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4</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ЧП Каличенко А.Г.</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Почтовое отделение Плотина</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Почтовое отделение Чкаловский</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МБОУ «Плотинская СОШ»</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17/1 по совместительству</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Times New Roman" pitchFamily="18" charset="0"/>
                          <a:cs typeface="Times New Roman" pitchFamily="18" charset="0"/>
                        </a:rPr>
                        <a:t>Жилищно – коммунальное хозяйство</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1</a:t>
                      </a:r>
                      <a:r>
                        <a:rPr kumimoji="0" lang="ru-RU" sz="2800" b="0"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МУП «Лоухский Водоканал»/ООО «ЖКУ Гарант»</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Times New Roman" pitchFamily="18" charset="0"/>
                          <a:cs typeface="Times New Roman" pitchFamily="18" charset="0"/>
                        </a:rPr>
                        <a:t>3/3</a:t>
                      </a:r>
                      <a:endParaRPr kumimoji="0" lang="ru-RU" sz="24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rgbClr val="000000"/>
                          </a:solidFill>
                          <a:effectLst/>
                          <a:latin typeface="Times New Roman" pitchFamily="18" charset="0"/>
                          <a:cs typeface="Times New Roman" pitchFamily="18" charset="0"/>
                        </a:rPr>
                        <a:t>ООО «ПКС</a:t>
                      </a:r>
                      <a:r>
                        <a:rPr kumimoji="0" lang="ru-RU" sz="1800" b="0" i="0" u="none" strike="noStrike" cap="none" normalizeH="0" baseline="0" dirty="0" smtClean="0">
                          <a:ln>
                            <a:noFill/>
                          </a:ln>
                          <a:solidFill>
                            <a:srgbClr val="000000"/>
                          </a:solidFill>
                          <a:effectLst/>
                          <a:latin typeface="Times New Roman" pitchFamily="18" charset="0"/>
                          <a:cs typeface="Times New Roman" pitchFamily="18" charset="0"/>
                        </a:rPr>
                        <a:t>»,ООО «</a:t>
                      </a:r>
                      <a:r>
                        <a:rPr kumimoji="0" lang="ru-RU" sz="1800" b="0" i="0" u="none" strike="noStrike" cap="none" normalizeH="0" baseline="0" dirty="0" err="1" smtClean="0">
                          <a:ln>
                            <a:noFill/>
                          </a:ln>
                          <a:solidFill>
                            <a:srgbClr val="000000"/>
                          </a:solidFill>
                          <a:effectLst/>
                          <a:latin typeface="Times New Roman" pitchFamily="18" charset="0"/>
                          <a:cs typeface="Times New Roman" pitchFamily="18" charset="0"/>
                        </a:rPr>
                        <a:t>Лоухские</a:t>
                      </a:r>
                      <a:r>
                        <a:rPr kumimoji="0" lang="ru-RU" sz="1800" b="0" i="0" u="none" strike="noStrike" cap="none" normalizeH="0" baseline="0" dirty="0" smtClean="0">
                          <a:ln>
                            <a:noFill/>
                          </a:ln>
                          <a:solidFill>
                            <a:srgbClr val="000000"/>
                          </a:solidFill>
                          <a:effectLst/>
                          <a:latin typeface="Times New Roman" pitchFamily="18" charset="0"/>
                          <a:cs typeface="Times New Roman" pitchFamily="18" charset="0"/>
                        </a:rPr>
                        <a:t> тепловые сети»</a:t>
                      </a:r>
                      <a:endParaRPr kumimoji="0" lang="ru-RU" sz="2800" b="0" i="0" u="none" strike="noStrike" cap="none" normalizeH="0" baseline="0" dirty="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8</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Times New Roman" pitchFamily="18" charset="0"/>
                          <a:cs typeface="Times New Roman" pitchFamily="18" charset="0"/>
                        </a:rPr>
                        <a:t>Туризм: остров Соностров, «Северная мидия»</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-/4</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Гостиница Ю. Рыжковского</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ООО «Нереис»</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6</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3</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Times New Roman" pitchFamily="18" charset="0"/>
                          <a:cs typeface="Times New Roman" pitchFamily="18" charset="0"/>
                        </a:rPr>
                        <a:t>Рыбоохрана с. Кереть перекрытие</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3</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Лесхоз, лесозавод о. Средний</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rgbClr val="000000"/>
                          </a:solidFill>
                          <a:effectLst/>
                          <a:latin typeface="Times New Roman" pitchFamily="18" charset="0"/>
                          <a:cs typeface="Times New Roman" pitchFamily="18" charset="0"/>
                        </a:rPr>
                        <a:t>1/6</a:t>
                      </a:r>
                      <a:endParaRPr kumimoji="0" lang="ru-RU" sz="2800" b="0" i="0" u="none" strike="noStrike" cap="none" normalizeH="0" baseline="0" dirty="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3.</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ИП Михайлова Т.А. не работает</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a:t>
                      </a:r>
                      <a:endParaRPr kumimoji="0" lang="ru-RU" sz="2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r>
            </a:tbl>
          </a:graphicData>
        </a:graphic>
      </p:graphicFrame>
    </p:spTree>
  </p:cSld>
  <p:clrMapOvr>
    <a:masterClrMapping/>
  </p:clrMapOvr>
  <p:transition>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Содержимое 2"/>
          <p:cNvSpPr>
            <a:spLocks noGrp="1"/>
          </p:cNvSpPr>
          <p:nvPr>
            <p:ph idx="4294967295"/>
          </p:nvPr>
        </p:nvSpPr>
        <p:spPr>
          <a:xfrm>
            <a:off x="971550" y="0"/>
            <a:ext cx="7570788" cy="5289550"/>
          </a:xfrm>
        </p:spPr>
        <p:txBody>
          <a:bodyPr/>
          <a:lstStyle/>
          <a:p>
            <a:pPr algn="ctr" eaLnBrk="1" hangingPunct="1">
              <a:buFont typeface="Wingdings 2" pitchFamily="18" charset="2"/>
              <a:buNone/>
            </a:pPr>
            <a:r>
              <a:rPr lang="ru-RU" smtClean="0"/>
              <a:t>	На территории поселения действует два магазина </a:t>
            </a:r>
          </a:p>
          <a:p>
            <a:pPr eaLnBrk="1" hangingPunct="1">
              <a:buFont typeface="Wingdings" pitchFamily="2" charset="2"/>
              <a:buChar char="Ø"/>
            </a:pPr>
            <a:r>
              <a:rPr lang="ru-RU" u="sng" smtClean="0"/>
              <a:t>Лоухское</a:t>
            </a:r>
            <a:r>
              <a:rPr lang="ru-RU" smtClean="0"/>
              <a:t> </a:t>
            </a:r>
            <a:r>
              <a:rPr lang="ru-RU" u="sng" smtClean="0"/>
              <a:t>Райпо</a:t>
            </a:r>
          </a:p>
          <a:p>
            <a:pPr eaLnBrk="1" hangingPunct="1">
              <a:buFont typeface="Wingdings 2" pitchFamily="18" charset="2"/>
              <a:buNone/>
            </a:pPr>
            <a:r>
              <a:rPr lang="ru-RU" smtClean="0"/>
              <a:t> </a:t>
            </a:r>
          </a:p>
          <a:p>
            <a:pPr eaLnBrk="1" hangingPunct="1">
              <a:buFont typeface="Wingdings 2" pitchFamily="18" charset="2"/>
              <a:buNone/>
            </a:pPr>
            <a:endParaRPr lang="ru-RU" smtClean="0"/>
          </a:p>
          <a:p>
            <a:pPr eaLnBrk="1" hangingPunct="1"/>
            <a:endParaRPr lang="ru-RU" smtClean="0"/>
          </a:p>
        </p:txBody>
      </p:sp>
      <p:pic>
        <p:nvPicPr>
          <p:cNvPr id="107522" name="Picture 4" descr="IMG_20160316_174347"/>
          <p:cNvPicPr>
            <a:picLocks noChangeAspect="1" noChangeArrowheads="1"/>
          </p:cNvPicPr>
          <p:nvPr/>
        </p:nvPicPr>
        <p:blipFill>
          <a:blip r:embed="rId2" cstate="print"/>
          <a:srcRect/>
          <a:stretch>
            <a:fillRect/>
          </a:stretch>
        </p:blipFill>
        <p:spPr bwMode="auto">
          <a:xfrm>
            <a:off x="250825" y="1700213"/>
            <a:ext cx="3622675" cy="2173287"/>
          </a:xfrm>
          <a:prstGeom prst="rect">
            <a:avLst/>
          </a:prstGeom>
          <a:noFill/>
          <a:ln w="9525">
            <a:noFill/>
            <a:miter lim="800000"/>
            <a:headEnd/>
            <a:tailEnd/>
          </a:ln>
        </p:spPr>
      </p:pic>
      <p:pic>
        <p:nvPicPr>
          <p:cNvPr id="107523" name="Picture 5" descr="IMG_20160316_174418"/>
          <p:cNvPicPr>
            <a:picLocks noChangeAspect="1" noChangeArrowheads="1"/>
          </p:cNvPicPr>
          <p:nvPr/>
        </p:nvPicPr>
        <p:blipFill>
          <a:blip r:embed="rId3" cstate="print"/>
          <a:srcRect/>
          <a:stretch>
            <a:fillRect/>
          </a:stretch>
        </p:blipFill>
        <p:spPr bwMode="auto">
          <a:xfrm>
            <a:off x="2843213" y="2997200"/>
            <a:ext cx="3743325" cy="2246313"/>
          </a:xfrm>
          <a:prstGeom prst="rect">
            <a:avLst/>
          </a:prstGeom>
          <a:noFill/>
          <a:ln w="9525">
            <a:noFill/>
            <a:miter lim="800000"/>
            <a:headEnd/>
            <a:tailEnd/>
          </a:ln>
        </p:spPr>
      </p:pic>
      <p:pic>
        <p:nvPicPr>
          <p:cNvPr id="107524" name="Picture 6" descr="IMG_20160316_174423"/>
          <p:cNvPicPr>
            <a:picLocks noChangeAspect="1" noChangeArrowheads="1"/>
          </p:cNvPicPr>
          <p:nvPr/>
        </p:nvPicPr>
        <p:blipFill>
          <a:blip r:embed="rId4" cstate="print"/>
          <a:srcRect/>
          <a:stretch>
            <a:fillRect/>
          </a:stretch>
        </p:blipFill>
        <p:spPr bwMode="auto">
          <a:xfrm>
            <a:off x="5292725" y="4365625"/>
            <a:ext cx="3575050" cy="2144713"/>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p:cNvSpPr>
          <p:nvPr>
            <p:ph type="title"/>
          </p:nvPr>
        </p:nvSpPr>
        <p:spPr bwMode="auto">
          <a:xfrm>
            <a:off x="5435600" y="1341438"/>
            <a:ext cx="2921000" cy="1143000"/>
          </a:xfrm>
        </p:spPr>
        <p:txBody>
          <a:bodyPr vert="horz" wrap="square" lIns="91440" tIns="45720" rIns="91440" bIns="45720" numCol="1" anchorCtr="0" compatLnSpc="1">
            <a:prstTxWarp prst="textNoShape">
              <a:avLst/>
            </a:prstTxWarp>
          </a:bodyPr>
          <a:lstStyle/>
          <a:p>
            <a:pPr algn="ctr"/>
            <a:r>
              <a:rPr lang="ru-RU" sz="3200" smtClean="0">
                <a:effectLst/>
                <a:latin typeface="Arial" charset="0"/>
              </a:rPr>
              <a:t>ООО «София»</a:t>
            </a:r>
          </a:p>
        </p:txBody>
      </p:sp>
      <p:pic>
        <p:nvPicPr>
          <p:cNvPr id="108546" name="Picture 5" descr="IMG_20160316_175556"/>
          <p:cNvPicPr>
            <a:picLocks noChangeAspect="1" noChangeArrowheads="1"/>
          </p:cNvPicPr>
          <p:nvPr/>
        </p:nvPicPr>
        <p:blipFill>
          <a:blip r:embed="rId2" cstate="print"/>
          <a:srcRect/>
          <a:stretch>
            <a:fillRect/>
          </a:stretch>
        </p:blipFill>
        <p:spPr bwMode="auto">
          <a:xfrm>
            <a:off x="323850" y="1196975"/>
            <a:ext cx="4511675" cy="2706688"/>
          </a:xfrm>
          <a:prstGeom prst="rect">
            <a:avLst/>
          </a:prstGeom>
          <a:noFill/>
          <a:ln w="9525">
            <a:noFill/>
            <a:miter lim="800000"/>
            <a:headEnd/>
            <a:tailEnd/>
          </a:ln>
        </p:spPr>
      </p:pic>
      <p:pic>
        <p:nvPicPr>
          <p:cNvPr id="108547" name="Picture 6" descr="IMG_20160316_175601"/>
          <p:cNvPicPr>
            <a:picLocks noChangeAspect="1" noChangeArrowheads="1"/>
          </p:cNvPicPr>
          <p:nvPr/>
        </p:nvPicPr>
        <p:blipFill>
          <a:blip r:embed="rId3" cstate="print"/>
          <a:srcRect/>
          <a:stretch>
            <a:fillRect/>
          </a:stretch>
        </p:blipFill>
        <p:spPr bwMode="auto">
          <a:xfrm>
            <a:off x="3708400" y="3500438"/>
            <a:ext cx="5122863" cy="30734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Содержимое 2"/>
          <p:cNvSpPr>
            <a:spLocks noGrp="1"/>
          </p:cNvSpPr>
          <p:nvPr>
            <p:ph idx="4294967295"/>
          </p:nvPr>
        </p:nvSpPr>
        <p:spPr>
          <a:xfrm>
            <a:off x="0" y="0"/>
            <a:ext cx="9144000" cy="5937250"/>
          </a:xfrm>
        </p:spPr>
        <p:txBody>
          <a:bodyPr/>
          <a:lstStyle/>
          <a:p>
            <a:pPr algn="ctr" eaLnBrk="1" hangingPunct="1">
              <a:buFont typeface="Wingdings 2" pitchFamily="18" charset="2"/>
              <a:buNone/>
            </a:pPr>
            <a:r>
              <a:rPr lang="ru-RU" sz="2800" smtClean="0"/>
              <a:t>	Многие годы на работает отделение </a:t>
            </a:r>
            <a:r>
              <a:rPr lang="ru-RU" sz="2800" b="1" smtClean="0"/>
              <a:t>«Почта России».</a:t>
            </a:r>
            <a:r>
              <a:rPr lang="ru-RU" sz="2800" smtClean="0"/>
              <a:t> </a:t>
            </a:r>
          </a:p>
          <a:p>
            <a:pPr algn="just" eaLnBrk="1" hangingPunct="1">
              <a:buFont typeface="Wingdings 2" pitchFamily="18" charset="2"/>
              <a:buNone/>
            </a:pPr>
            <a:r>
              <a:rPr lang="ru-RU" sz="2800" smtClean="0"/>
              <a:t>	Почтальон  п. Плотина 1 раз в неделю (суббота) обслуживает население </a:t>
            </a:r>
          </a:p>
          <a:p>
            <a:pPr algn="just" eaLnBrk="1" hangingPunct="1">
              <a:buFont typeface="Wingdings 2" pitchFamily="18" charset="2"/>
              <a:buNone/>
            </a:pPr>
            <a:r>
              <a:rPr lang="ru-RU" sz="2800" smtClean="0"/>
              <a:t>	п. Чкаловский в помещении предоставленном ИП Бессоновым М.И.</a:t>
            </a:r>
          </a:p>
          <a:p>
            <a:pPr eaLnBrk="1" hangingPunct="1"/>
            <a:endParaRPr lang="ru-RU" sz="2800" smtClean="0"/>
          </a:p>
        </p:txBody>
      </p:sp>
      <p:pic>
        <p:nvPicPr>
          <p:cNvPr id="109570" name="Рисунок 3" descr="08072012-2.jpg"/>
          <p:cNvPicPr>
            <a:picLocks noChangeAspect="1"/>
          </p:cNvPicPr>
          <p:nvPr/>
        </p:nvPicPr>
        <p:blipFill>
          <a:blip r:embed="rId2"/>
          <a:srcRect/>
          <a:stretch>
            <a:fillRect/>
          </a:stretch>
        </p:blipFill>
        <p:spPr bwMode="auto">
          <a:xfrm>
            <a:off x="4067175" y="1916113"/>
            <a:ext cx="4762500" cy="3124200"/>
          </a:xfrm>
          <a:prstGeom prst="rect">
            <a:avLst/>
          </a:prstGeom>
          <a:noFill/>
          <a:ln w="9525">
            <a:noFill/>
            <a:miter lim="800000"/>
            <a:headEnd/>
            <a:tailEnd/>
          </a:ln>
        </p:spPr>
      </p:pic>
      <p:pic>
        <p:nvPicPr>
          <p:cNvPr id="109571" name="Picture 4" descr="IMG_20160316_174131"/>
          <p:cNvPicPr>
            <a:picLocks noChangeAspect="1" noChangeArrowheads="1"/>
          </p:cNvPicPr>
          <p:nvPr/>
        </p:nvPicPr>
        <p:blipFill>
          <a:blip r:embed="rId3" cstate="print"/>
          <a:srcRect r="25748"/>
          <a:stretch>
            <a:fillRect/>
          </a:stretch>
        </p:blipFill>
        <p:spPr bwMode="auto">
          <a:xfrm>
            <a:off x="611188" y="3789363"/>
            <a:ext cx="3402012" cy="274955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043608" y="260648"/>
            <a:ext cx="7581528" cy="6336704"/>
          </a:xfrm>
        </p:spPr>
        <p:txBody>
          <a:bodyPr>
            <a:normAutofit fontScale="92500" lnSpcReduction="20000"/>
          </a:bodyPr>
          <a:lstStyle/>
          <a:p>
            <a:pPr marL="365760" indent="-283464" algn="ctr" eaLnBrk="1" fontAlgn="auto" hangingPunct="1">
              <a:spcAft>
                <a:spcPts val="0"/>
              </a:spcAft>
              <a:buFont typeface="Wingdings 2"/>
              <a:buNone/>
              <a:defRPr/>
            </a:pPr>
            <a:r>
              <a:rPr lang="ru-RU" b="1" dirty="0"/>
              <a:t>В 2015-2016 учебном году в МБОУ Плотинской школе обучается 13 человек,  которые обучаются в одну смену. </a:t>
            </a:r>
          </a:p>
          <a:p>
            <a:pPr marL="365760" indent="-283464" eaLnBrk="1" fontAlgn="auto" hangingPunct="1">
              <a:spcAft>
                <a:spcPts val="0"/>
              </a:spcAft>
              <a:buFont typeface="Wingdings 2"/>
              <a:buNone/>
              <a:defRPr/>
            </a:pPr>
            <a:r>
              <a:rPr lang="ru-RU" dirty="0" smtClean="0"/>
              <a:t> 	Школа </a:t>
            </a:r>
            <a:r>
              <a:rPr lang="ru-RU" dirty="0"/>
              <a:t>работает в режиме </a:t>
            </a:r>
            <a:r>
              <a:rPr lang="ru-RU" dirty="0">
                <a:ln>
                  <a:solidFill>
                    <a:sysClr val="windowText" lastClr="000000"/>
                  </a:solidFill>
                </a:ln>
              </a:rPr>
              <a:t>5</a:t>
            </a:r>
            <a:r>
              <a:rPr lang="ru-RU" dirty="0"/>
              <a:t>-дневной рабочей недели. Продолжительность учебного года: </a:t>
            </a:r>
            <a:endParaRPr lang="ru-RU" dirty="0" smtClean="0"/>
          </a:p>
          <a:p>
            <a:pPr marL="365760" indent="-283464" eaLnBrk="1" fontAlgn="auto" hangingPunct="1">
              <a:spcAft>
                <a:spcPts val="0"/>
              </a:spcAft>
              <a:buFont typeface="Wingdings 2"/>
              <a:buNone/>
              <a:defRPr/>
            </a:pPr>
            <a:r>
              <a:rPr lang="ru-RU" u="sng" dirty="0" smtClean="0">
                <a:ln>
                  <a:solidFill>
                    <a:sysClr val="windowText" lastClr="000000"/>
                  </a:solidFill>
                </a:ln>
              </a:rPr>
              <a:t>1 </a:t>
            </a:r>
            <a:r>
              <a:rPr lang="ru-RU" u="sng" dirty="0">
                <a:ln>
                  <a:solidFill>
                    <a:sysClr val="windowText" lastClr="000000"/>
                  </a:solidFill>
                </a:ln>
              </a:rPr>
              <a:t>класс </a:t>
            </a:r>
            <a:r>
              <a:rPr lang="ru-RU" dirty="0"/>
              <a:t>-  33 недели, </a:t>
            </a:r>
            <a:endParaRPr lang="ru-RU" dirty="0" smtClean="0"/>
          </a:p>
          <a:p>
            <a:pPr marL="365760" indent="-283464" eaLnBrk="1" fontAlgn="auto" hangingPunct="1">
              <a:spcAft>
                <a:spcPts val="0"/>
              </a:spcAft>
              <a:buFont typeface="Wingdings 2"/>
              <a:buNone/>
              <a:defRPr/>
            </a:pPr>
            <a:r>
              <a:rPr lang="ru-RU" u="sng" dirty="0" smtClean="0">
                <a:ln>
                  <a:solidFill>
                    <a:sysClr val="windowText" lastClr="000000"/>
                  </a:solidFill>
                </a:ln>
              </a:rPr>
              <a:t>2-4 </a:t>
            </a:r>
            <a:r>
              <a:rPr lang="ru-RU" u="sng" dirty="0">
                <a:ln>
                  <a:solidFill>
                    <a:sysClr val="windowText" lastClr="000000"/>
                  </a:solidFill>
                </a:ln>
              </a:rPr>
              <a:t>классы </a:t>
            </a:r>
            <a:r>
              <a:rPr lang="ru-RU" dirty="0"/>
              <a:t>- 34 учебные недели, </a:t>
            </a:r>
            <a:endParaRPr lang="ru-RU" dirty="0" smtClean="0"/>
          </a:p>
          <a:p>
            <a:pPr marL="365760" indent="-283464" eaLnBrk="1" fontAlgn="auto" hangingPunct="1">
              <a:spcAft>
                <a:spcPts val="0"/>
              </a:spcAft>
              <a:buFont typeface="Wingdings 2"/>
              <a:buNone/>
              <a:defRPr/>
            </a:pPr>
            <a:r>
              <a:rPr lang="ru-RU" u="sng" dirty="0" smtClean="0">
                <a:ln>
                  <a:solidFill>
                    <a:sysClr val="windowText" lastClr="000000"/>
                  </a:solidFill>
                </a:ln>
              </a:rPr>
              <a:t>5-11 </a:t>
            </a:r>
            <a:r>
              <a:rPr lang="ru-RU" u="sng" dirty="0">
                <a:ln>
                  <a:solidFill>
                    <a:sysClr val="windowText" lastClr="000000"/>
                  </a:solidFill>
                </a:ln>
              </a:rPr>
              <a:t>классы </a:t>
            </a:r>
            <a:r>
              <a:rPr lang="ru-RU" dirty="0"/>
              <a:t>– 35 недель. </a:t>
            </a:r>
            <a:endParaRPr lang="ru-RU" dirty="0" smtClean="0"/>
          </a:p>
          <a:p>
            <a:pPr marL="365760" indent="-283464" eaLnBrk="1" fontAlgn="auto" hangingPunct="1">
              <a:spcAft>
                <a:spcPts val="0"/>
              </a:spcAft>
              <a:buFont typeface="Wingdings 2"/>
              <a:buNone/>
              <a:defRPr/>
            </a:pPr>
            <a:r>
              <a:rPr lang="ru-RU" dirty="0" smtClean="0"/>
              <a:t>Дополнительные </a:t>
            </a:r>
            <a:r>
              <a:rPr lang="ru-RU" dirty="0"/>
              <a:t>каникулы для учащихся 1 классов организуются в </a:t>
            </a:r>
            <a:r>
              <a:rPr lang="ru-RU" dirty="0" smtClean="0"/>
              <a:t>феврале.</a:t>
            </a:r>
          </a:p>
          <a:p>
            <a:pPr marL="365760" indent="-283464" eaLnBrk="1" fontAlgn="auto" hangingPunct="1">
              <a:spcAft>
                <a:spcPts val="0"/>
              </a:spcAft>
              <a:buFont typeface="Wingdings 2"/>
              <a:buNone/>
              <a:defRPr/>
            </a:pPr>
            <a:r>
              <a:rPr lang="ru-RU" dirty="0" smtClean="0"/>
              <a:t>Продолжительность </a:t>
            </a:r>
            <a:r>
              <a:rPr lang="ru-RU" dirty="0"/>
              <a:t>перемен 10-20 </a:t>
            </a:r>
            <a:r>
              <a:rPr lang="ru-RU" dirty="0" smtClean="0"/>
              <a:t>минут.</a:t>
            </a:r>
          </a:p>
          <a:p>
            <a:pPr marL="365760" indent="-283464" eaLnBrk="1" fontAlgn="auto" hangingPunct="1">
              <a:spcAft>
                <a:spcPts val="0"/>
              </a:spcAft>
              <a:buFont typeface="Wingdings 2"/>
              <a:buNone/>
              <a:defRPr/>
            </a:pPr>
            <a:r>
              <a:rPr lang="ru-RU" dirty="0" smtClean="0"/>
              <a:t>Учебный </a:t>
            </a:r>
            <a:r>
              <a:rPr lang="ru-RU" dirty="0"/>
              <a:t>процесс организован в одну смену, начало занятий 8.30, окончание последнего урока 14.40</a:t>
            </a:r>
          </a:p>
          <a:p>
            <a:pPr marL="365760" indent="-283464" eaLnBrk="1" fontAlgn="auto" hangingPunct="1">
              <a:spcAft>
                <a:spcPts val="0"/>
              </a:spcAft>
              <a:buFont typeface="Wingdings 2"/>
              <a:buChar char=""/>
              <a:defRPr/>
            </a:pPr>
            <a:endParaRPr lang="ru-RU" dirty="0"/>
          </a:p>
        </p:txBody>
      </p:sp>
    </p:spTree>
  </p:cSld>
  <p:clrMapOvr>
    <a:masterClrMapping/>
  </p:clrMapOvr>
  <p:transition>
    <p:wedg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042988" y="274638"/>
            <a:ext cx="7643812" cy="633412"/>
          </a:xfrm>
        </p:spPr>
        <p:txBody>
          <a:bodyPr>
            <a:normAutofit fontScale="90000"/>
          </a:bodyPr>
          <a:lstStyle/>
          <a:p>
            <a:pPr eaLnBrk="1" fontAlgn="auto" hangingPunct="1">
              <a:spcAft>
                <a:spcPts val="0"/>
              </a:spcAft>
              <a:defRPr/>
            </a:pPr>
            <a:r>
              <a:rPr lang="ru-RU" dirty="0" smtClean="0">
                <a:solidFill>
                  <a:schemeClr val="tx2">
                    <a:satMod val="130000"/>
                  </a:schemeClr>
                </a:solidFill>
              </a:rPr>
              <a:t>Как всегда вместе и очень весело</a:t>
            </a:r>
            <a:endParaRPr lang="ru-RU" dirty="0">
              <a:solidFill>
                <a:schemeClr val="tx2">
                  <a:satMod val="130000"/>
                </a:schemeClr>
              </a:solidFill>
            </a:endParaRPr>
          </a:p>
        </p:txBody>
      </p:sp>
      <p:pic>
        <p:nvPicPr>
          <p:cNvPr id="4" name="Содержимое 3" descr="suTmj6Cuhj8.jpg"/>
          <p:cNvPicPr>
            <a:picLocks noGrp="1" noChangeAspect="1"/>
          </p:cNvPicPr>
          <p:nvPr>
            <p:ph idx="4294967295"/>
          </p:nvPr>
        </p:nvPicPr>
        <p:blipFill>
          <a:blip r:embed="rId2" cstate="print"/>
          <a:srcRect t="14951" r="15396" b="11863"/>
          <a:stretch>
            <a:fillRect/>
          </a:stretch>
        </p:blipFill>
        <p:spPr>
          <a:xfrm>
            <a:off x="1043608" y="1052736"/>
            <a:ext cx="7880292" cy="5112568"/>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11619" name="TextBox 4"/>
          <p:cNvSpPr txBox="1">
            <a:spLocks noChangeArrowheads="1"/>
          </p:cNvSpPr>
          <p:nvPr/>
        </p:nvSpPr>
        <p:spPr bwMode="auto">
          <a:xfrm>
            <a:off x="3708400" y="6308725"/>
            <a:ext cx="3779838" cy="523875"/>
          </a:xfrm>
          <a:prstGeom prst="rect">
            <a:avLst/>
          </a:prstGeom>
          <a:noFill/>
          <a:ln w="9525">
            <a:noFill/>
            <a:miter lim="800000"/>
            <a:headEnd/>
            <a:tailEnd/>
          </a:ln>
        </p:spPr>
        <p:txBody>
          <a:bodyPr wrap="none">
            <a:spAutoFit/>
          </a:bodyPr>
          <a:lstStyle/>
          <a:p>
            <a:r>
              <a:rPr lang="ru-RU" sz="2800">
                <a:latin typeface="Corbel" pitchFamily="34" charset="0"/>
              </a:rPr>
              <a:t>МБОУ Плотинская СОШ</a:t>
            </a:r>
          </a:p>
        </p:txBody>
      </p:sp>
    </p:spTree>
  </p:cSld>
  <p:clrMapOvr>
    <a:masterClrMapping/>
  </p:clrMapOvr>
  <p:transition>
    <p:wedg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Содержимое 2"/>
          <p:cNvSpPr>
            <a:spLocks noGrp="1"/>
          </p:cNvSpPr>
          <p:nvPr>
            <p:ph idx="4294967295"/>
          </p:nvPr>
        </p:nvSpPr>
        <p:spPr>
          <a:xfrm>
            <a:off x="1116013" y="115888"/>
            <a:ext cx="7570787" cy="6010275"/>
          </a:xfrm>
        </p:spPr>
        <p:txBody>
          <a:bodyPr/>
          <a:lstStyle/>
          <a:p>
            <a:pPr eaLnBrk="1" hangingPunct="1">
              <a:buFont typeface="Wingdings 2" pitchFamily="18" charset="2"/>
              <a:buNone/>
            </a:pPr>
            <a:r>
              <a:rPr lang="ru-RU" smtClean="0"/>
              <a:t>	На территории поселений работает два ФАПа, обслуживание населения проводится фельдшерами, по экстренным случаям выезжает из Чупы скорая помощь. На время отпуска фельдшера  п. Плотина, замена не  происходит фельдшером п.Чкаловский, работает скорая из п.Чупа.</a:t>
            </a:r>
          </a:p>
          <a:p>
            <a:pPr eaLnBrk="1" hangingPunct="1"/>
            <a:endParaRPr lang="ru-RU" smtClean="0"/>
          </a:p>
        </p:txBody>
      </p:sp>
      <p:pic>
        <p:nvPicPr>
          <p:cNvPr id="4" name="Рисунок 3" descr="jcn9qg1FMsc.jpg"/>
          <p:cNvPicPr>
            <a:picLocks noChangeAspect="1"/>
          </p:cNvPicPr>
          <p:nvPr/>
        </p:nvPicPr>
        <p:blipFill>
          <a:blip r:embed="rId2" cstate="print"/>
          <a:srcRect t="8764" r="11512" b="25946"/>
          <a:stretch>
            <a:fillRect/>
          </a:stretch>
        </p:blipFill>
        <p:spPr>
          <a:xfrm>
            <a:off x="4067944" y="4365104"/>
            <a:ext cx="3600400" cy="217711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Autofit/>
          </a:bodyPr>
          <a:lstStyle/>
          <a:p>
            <a:pPr eaLnBrk="1" fontAlgn="auto" hangingPunct="1">
              <a:spcAft>
                <a:spcPts val="0"/>
              </a:spcAft>
              <a:defRPr/>
            </a:pPr>
            <a:r>
              <a:rPr lang="ru-RU" sz="2400" dirty="0" smtClean="0">
                <a:solidFill>
                  <a:schemeClr val="tx2">
                    <a:satMod val="130000"/>
                  </a:schemeClr>
                </a:solidFill>
              </a:rPr>
              <a:t>В  соответствии с положениями «Об общих принципах организации местного самоуправления РФ» части 1 статьи 14 ФЗ от 06.10.2003г. №131 (в редакции  от 14.10.2014г)</a:t>
            </a:r>
            <a:endParaRPr lang="ru-RU" sz="2400" dirty="0">
              <a:solidFill>
                <a:schemeClr val="tx2">
                  <a:satMod val="130000"/>
                </a:schemeClr>
              </a:solidFill>
            </a:endParaRPr>
          </a:p>
        </p:txBody>
      </p:sp>
      <p:graphicFrame>
        <p:nvGraphicFramePr>
          <p:cNvPr id="82947" name="Содержимое 3"/>
          <p:cNvGraphicFramePr>
            <a:graphicFrameLocks noGrp="1"/>
          </p:cNvGraphicFramePr>
          <p:nvPr>
            <p:ph idx="4294967295"/>
          </p:nvPr>
        </p:nvGraphicFramePr>
        <p:xfrm>
          <a:off x="1435100" y="1447800"/>
          <a:ext cx="7499350" cy="4800600"/>
        </p:xfrm>
        <a:graphic>
          <a:graphicData uri="http://schemas.openxmlformats.org/presentationml/2006/ole">
            <p:oleObj spid="_x0000_s82947" r:id="rId3" imgW="7504826" imgH="4797968" progId="Excel.Chart.8">
              <p:embed/>
            </p:oleObj>
          </a:graphicData>
        </a:graphic>
      </p:graphicFrame>
    </p:spTree>
  </p:cSld>
  <p:clrMapOvr>
    <a:masterClrMapping/>
  </p:clrMapOvr>
  <p:transition>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899592" y="404664"/>
            <a:ext cx="7787208" cy="5721499"/>
          </a:xfrm>
        </p:spPr>
        <p:txBody>
          <a:bodyPr>
            <a:normAutofit/>
          </a:bodyPr>
          <a:lstStyle/>
          <a:p>
            <a:pPr marL="365760" indent="-283464" algn="ctr" eaLnBrk="1" fontAlgn="auto" hangingPunct="1">
              <a:spcAft>
                <a:spcPts val="0"/>
              </a:spcAft>
              <a:buFont typeface="Wingdings 2"/>
              <a:buNone/>
              <a:defRPr/>
            </a:pPr>
            <a:r>
              <a:rPr lang="ru-RU" dirty="0"/>
              <a:t>В поселении успешно функционирует сельская библиотека. </a:t>
            </a:r>
            <a:endParaRPr lang="ru-RU" dirty="0" smtClean="0"/>
          </a:p>
          <a:p>
            <a:pPr marL="365760" indent="-283464" algn="ctr" eaLnBrk="1" fontAlgn="auto" hangingPunct="1">
              <a:spcAft>
                <a:spcPts val="0"/>
              </a:spcAft>
              <a:buFont typeface="Wingdings 2"/>
              <a:buNone/>
              <a:defRPr/>
            </a:pPr>
            <a:r>
              <a:rPr lang="ru-RU" dirty="0" smtClean="0"/>
              <a:t>Число </a:t>
            </a:r>
            <a:r>
              <a:rPr lang="ru-RU" dirty="0"/>
              <a:t>пользователей сельской библиотеки п. Плотина за 2015 год - </a:t>
            </a:r>
            <a:r>
              <a:rPr lang="ru-RU" i="1" u="sng" dirty="0">
                <a:ln>
                  <a:solidFill>
                    <a:schemeClr val="tx1"/>
                  </a:solidFill>
                </a:ln>
              </a:rPr>
              <a:t>92</a:t>
            </a:r>
            <a:r>
              <a:rPr lang="ru-RU" dirty="0"/>
              <a:t>  человека. </a:t>
            </a:r>
            <a:endParaRPr lang="ru-RU" dirty="0" smtClean="0"/>
          </a:p>
          <a:p>
            <a:pPr marL="365760" indent="-283464" eaLnBrk="1" fontAlgn="auto" hangingPunct="1">
              <a:spcAft>
                <a:spcPts val="0"/>
              </a:spcAft>
              <a:buFont typeface="Wingdings 2"/>
              <a:buNone/>
              <a:defRPr/>
            </a:pPr>
            <a:r>
              <a:rPr lang="ru-RU" dirty="0" smtClean="0"/>
              <a:t>    Из </a:t>
            </a:r>
            <a:r>
              <a:rPr lang="ru-RU" dirty="0"/>
              <a:t>них:</a:t>
            </a:r>
          </a:p>
          <a:p>
            <a:pPr marL="365760" indent="-283464" eaLnBrk="1" fontAlgn="auto" hangingPunct="1">
              <a:spcAft>
                <a:spcPts val="0"/>
              </a:spcAft>
              <a:buFont typeface="Wingdings 2"/>
              <a:buChar char=""/>
              <a:defRPr/>
            </a:pPr>
            <a:r>
              <a:rPr lang="ru-RU" dirty="0"/>
              <a:t>дети до 14 лет – </a:t>
            </a:r>
            <a:r>
              <a:rPr lang="ru-RU" i="1" u="sng" dirty="0">
                <a:ln>
                  <a:solidFill>
                    <a:schemeClr val="tx1"/>
                  </a:solidFill>
                </a:ln>
              </a:rPr>
              <a:t>29</a:t>
            </a:r>
            <a:r>
              <a:rPr lang="ru-RU" dirty="0"/>
              <a:t> чел.;</a:t>
            </a:r>
          </a:p>
          <a:p>
            <a:pPr marL="365760" indent="-283464" eaLnBrk="1" fontAlgn="auto" hangingPunct="1">
              <a:spcAft>
                <a:spcPts val="0"/>
              </a:spcAft>
              <a:buFont typeface="Wingdings 2"/>
              <a:buChar char=""/>
              <a:defRPr/>
            </a:pPr>
            <a:r>
              <a:rPr lang="ru-RU" dirty="0"/>
              <a:t>молодежь 15-24 лет –</a:t>
            </a:r>
            <a:r>
              <a:rPr lang="ru-RU" i="1" u="sng" dirty="0">
                <a:ln>
                  <a:solidFill>
                    <a:schemeClr val="tx1"/>
                  </a:solidFill>
                </a:ln>
              </a:rPr>
              <a:t> 13 </a:t>
            </a:r>
            <a:r>
              <a:rPr lang="ru-RU" dirty="0"/>
              <a:t>чел.</a:t>
            </a:r>
          </a:p>
          <a:p>
            <a:pPr marL="365760" indent="-283464" eaLnBrk="1" fontAlgn="auto" hangingPunct="1">
              <a:spcAft>
                <a:spcPts val="0"/>
              </a:spcAft>
              <a:buFont typeface="Wingdings 2"/>
              <a:buChar char=""/>
              <a:defRPr/>
            </a:pPr>
            <a:endParaRPr lang="ru-RU" dirty="0"/>
          </a:p>
        </p:txBody>
      </p:sp>
      <p:pic>
        <p:nvPicPr>
          <p:cNvPr id="4" name="Рисунок 3" descr="Библиосумерки.JPG"/>
          <p:cNvPicPr>
            <a:picLocks noChangeAspect="1"/>
          </p:cNvPicPr>
          <p:nvPr/>
        </p:nvPicPr>
        <p:blipFill>
          <a:blip r:embed="rId2" cstate="print"/>
          <a:stretch>
            <a:fillRect/>
          </a:stretch>
        </p:blipFill>
        <p:spPr>
          <a:xfrm>
            <a:off x="6156176" y="2708920"/>
            <a:ext cx="2987824" cy="334969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edg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Содержимое 2"/>
          <p:cNvSpPr>
            <a:spLocks noGrp="1"/>
          </p:cNvSpPr>
          <p:nvPr>
            <p:ph idx="4294967295"/>
          </p:nvPr>
        </p:nvSpPr>
        <p:spPr>
          <a:xfrm>
            <a:off x="3635375" y="549275"/>
            <a:ext cx="5195888" cy="5616575"/>
          </a:xfrm>
        </p:spPr>
        <p:txBody>
          <a:bodyPr/>
          <a:lstStyle/>
          <a:p>
            <a:pPr eaLnBrk="1" hangingPunct="1">
              <a:buFont typeface="Wingdings 2" pitchFamily="18" charset="2"/>
              <a:buNone/>
            </a:pPr>
            <a:r>
              <a:rPr lang="ru-RU" smtClean="0"/>
              <a:t>	В библиотеке проводится постоянная работа с читателями, они информируются о новых поступлениях книг в библиотеку, оформляются книжные выставки по теме «Книжные новинки». В 2015 году их было две.</a:t>
            </a:r>
          </a:p>
          <a:p>
            <a:pPr eaLnBrk="1" hangingPunct="1"/>
            <a:endParaRPr lang="ru-RU" smtClean="0"/>
          </a:p>
        </p:txBody>
      </p:sp>
      <p:pic>
        <p:nvPicPr>
          <p:cNvPr id="114690" name="Рисунок 3" descr="Книж. выставка (юбилей Победы).JPG"/>
          <p:cNvPicPr>
            <a:picLocks noChangeAspect="1"/>
          </p:cNvPicPr>
          <p:nvPr/>
        </p:nvPicPr>
        <p:blipFill>
          <a:blip r:embed="rId2" cstate="print"/>
          <a:srcRect/>
          <a:stretch>
            <a:fillRect/>
          </a:stretch>
        </p:blipFill>
        <p:spPr bwMode="auto">
          <a:xfrm>
            <a:off x="107950" y="0"/>
            <a:ext cx="3327400" cy="4437063"/>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Содержимое 2"/>
          <p:cNvSpPr>
            <a:spLocks noGrp="1"/>
          </p:cNvSpPr>
          <p:nvPr>
            <p:ph idx="4294967295"/>
          </p:nvPr>
        </p:nvSpPr>
        <p:spPr>
          <a:xfrm>
            <a:off x="755650" y="188913"/>
            <a:ext cx="7993063" cy="4525962"/>
          </a:xfrm>
        </p:spPr>
        <p:txBody>
          <a:bodyPr/>
          <a:lstStyle/>
          <a:p>
            <a:pPr eaLnBrk="1" hangingPunct="1">
              <a:buFont typeface="Wingdings 2" pitchFamily="18" charset="2"/>
              <a:buNone/>
            </a:pPr>
            <a:r>
              <a:rPr lang="ru-RU" smtClean="0"/>
              <a:t>	Так же библиотека тесно сотрудничает с Домом Культуры и администрацией Плотинского сельского поселения. Оказывает помощь в поиске и подборе разной информации. Так же принимает активное участие в различных концертах и мероприятиях. </a:t>
            </a:r>
          </a:p>
        </p:txBody>
      </p:sp>
      <p:pic>
        <p:nvPicPr>
          <p:cNvPr id="4" name="Рисунок 3" descr="DSCN5087.jpg"/>
          <p:cNvPicPr>
            <a:picLocks noChangeAspect="1"/>
          </p:cNvPicPr>
          <p:nvPr/>
        </p:nvPicPr>
        <p:blipFill>
          <a:blip r:embed="rId2" cstate="print"/>
          <a:stretch>
            <a:fillRect/>
          </a:stretch>
        </p:blipFill>
        <p:spPr>
          <a:xfrm>
            <a:off x="4644008" y="3501008"/>
            <a:ext cx="4234021" cy="30978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edg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116013" y="260350"/>
            <a:ext cx="7570787" cy="6597650"/>
          </a:xfrm>
        </p:spPr>
        <p:txBody>
          <a:bodyPr>
            <a:normAutofit fontScale="77500" lnSpcReduction="20000"/>
          </a:bodyPr>
          <a:lstStyle/>
          <a:p>
            <a:pPr marL="365760" indent="-283464" algn="ctr" eaLnBrk="1" fontAlgn="auto" hangingPunct="1">
              <a:spcAft>
                <a:spcPts val="0"/>
              </a:spcAft>
              <a:buFont typeface="Wingdings 2"/>
              <a:buNone/>
              <a:defRPr/>
            </a:pPr>
            <a:r>
              <a:rPr lang="ru-RU" u="sng" dirty="0" smtClean="0"/>
              <a:t>В 2015 году общими силами были проведены следующие  мероприятия:</a:t>
            </a:r>
          </a:p>
          <a:p>
            <a:pPr marL="365760" indent="-283464" eaLnBrk="1" fontAlgn="auto" hangingPunct="1">
              <a:spcAft>
                <a:spcPts val="0"/>
              </a:spcAft>
              <a:buFont typeface="Wingdings 2"/>
              <a:buChar char=""/>
              <a:defRPr/>
            </a:pPr>
            <a:r>
              <a:rPr lang="ru-RU" dirty="0" smtClean="0"/>
              <a:t>Театрализованный концерт "Огни Рождества", встреча с финским творческим коллективом   </a:t>
            </a:r>
          </a:p>
          <a:p>
            <a:pPr marL="365760" indent="-283464" eaLnBrk="1" fontAlgn="auto" hangingPunct="1">
              <a:spcAft>
                <a:spcPts val="0"/>
              </a:spcAft>
              <a:buFont typeface="Wingdings 2"/>
              <a:buChar char=""/>
              <a:defRPr/>
            </a:pPr>
            <a:r>
              <a:rPr lang="ru-RU" dirty="0" smtClean="0"/>
              <a:t>Вечер  отдыха "Дружба"</a:t>
            </a:r>
          </a:p>
          <a:p>
            <a:pPr marL="365760" indent="-283464" eaLnBrk="1" fontAlgn="auto" hangingPunct="1">
              <a:spcAft>
                <a:spcPts val="0"/>
              </a:spcAft>
              <a:buFont typeface="Wingdings 2"/>
              <a:buChar char=""/>
              <a:defRPr/>
            </a:pPr>
            <a:r>
              <a:rPr lang="ru-RU" dirty="0" smtClean="0"/>
              <a:t>Концерт, посвящённый Международному женскому дню </a:t>
            </a:r>
          </a:p>
          <a:p>
            <a:pPr marL="365760" indent="-283464" eaLnBrk="1" fontAlgn="auto" hangingPunct="1">
              <a:spcAft>
                <a:spcPts val="0"/>
              </a:spcAft>
              <a:buFont typeface="Wingdings 2"/>
              <a:buChar char=""/>
              <a:defRPr/>
            </a:pPr>
            <a:r>
              <a:rPr lang="ru-RU" dirty="0" smtClean="0"/>
              <a:t>Концерт, посвящённый Дню Победы и </a:t>
            </a:r>
          </a:p>
          <a:p>
            <a:pPr marL="365760" indent="-283464" eaLnBrk="1" fontAlgn="auto" hangingPunct="1">
              <a:spcAft>
                <a:spcPts val="0"/>
              </a:spcAft>
              <a:buFont typeface="Wingdings 2"/>
              <a:buChar char=""/>
              <a:defRPr/>
            </a:pPr>
            <a:r>
              <a:rPr lang="ru-RU" dirty="0" smtClean="0"/>
              <a:t>«Огонёк» для ветеранов (п. Чкаловский.)</a:t>
            </a:r>
          </a:p>
          <a:p>
            <a:pPr marL="365760" indent="-283464" eaLnBrk="1" fontAlgn="auto" hangingPunct="1">
              <a:spcAft>
                <a:spcPts val="0"/>
              </a:spcAft>
              <a:buFont typeface="Wingdings 2"/>
              <a:buChar char=""/>
              <a:defRPr/>
            </a:pPr>
            <a:r>
              <a:rPr lang="ru-RU" dirty="0" smtClean="0"/>
              <a:t> концерт посвящённый Дню Победы </a:t>
            </a:r>
          </a:p>
          <a:p>
            <a:pPr marL="365760" indent="-283464" eaLnBrk="1" fontAlgn="auto" hangingPunct="1">
              <a:spcAft>
                <a:spcPts val="0"/>
              </a:spcAft>
              <a:buFont typeface="Wingdings 2"/>
              <a:buChar char=""/>
              <a:defRPr/>
            </a:pPr>
            <a:r>
              <a:rPr lang="ru-RU" i="1" dirty="0" smtClean="0"/>
              <a:t>«</a:t>
            </a:r>
            <a:r>
              <a:rPr lang="ru-RU" dirty="0" smtClean="0"/>
              <a:t>Огонёк» для ветеранов (п. Плотина), </a:t>
            </a:r>
          </a:p>
          <a:p>
            <a:pPr marL="365760" indent="-283464" eaLnBrk="1" fontAlgn="auto" hangingPunct="1">
              <a:spcAft>
                <a:spcPts val="0"/>
              </a:spcAft>
              <a:buFont typeface="Wingdings 2"/>
              <a:buChar char=""/>
              <a:defRPr/>
            </a:pPr>
            <a:r>
              <a:rPr lang="ru-RU" dirty="0" smtClean="0"/>
              <a:t>Вечер  отдыха в туристическом комплексе " Нереис" с финской творческой группой (п. Чкаловский), </a:t>
            </a:r>
          </a:p>
          <a:p>
            <a:pPr marL="365760" indent="-283464" eaLnBrk="1" fontAlgn="auto" hangingPunct="1">
              <a:spcAft>
                <a:spcPts val="0"/>
              </a:spcAft>
              <a:buFont typeface="Wingdings 2"/>
              <a:buChar char=""/>
              <a:defRPr/>
            </a:pPr>
            <a:r>
              <a:rPr lang="ru-RU" dirty="0" smtClean="0"/>
              <a:t>День пожилых людей (вечер отдыха для пенсионеров)</a:t>
            </a:r>
          </a:p>
          <a:p>
            <a:pPr marL="365760" indent="-283464" eaLnBrk="1" fontAlgn="auto" hangingPunct="1">
              <a:spcAft>
                <a:spcPts val="0"/>
              </a:spcAft>
              <a:buFont typeface="Wingdings 2"/>
              <a:buChar char=""/>
              <a:defRPr/>
            </a:pPr>
            <a:r>
              <a:rPr lang="ru-RU" dirty="0" smtClean="0"/>
              <a:t>Концерт, посвящённый Дню матери, </a:t>
            </a:r>
          </a:p>
          <a:p>
            <a:pPr marL="365760" indent="-283464" eaLnBrk="1" fontAlgn="auto" hangingPunct="1">
              <a:spcAft>
                <a:spcPts val="0"/>
              </a:spcAft>
              <a:buFont typeface="Wingdings 2"/>
              <a:buChar char=""/>
              <a:defRPr/>
            </a:pPr>
            <a:r>
              <a:rPr lang="ru-RU" dirty="0" smtClean="0"/>
              <a:t>Новогодний детский утренник.</a:t>
            </a:r>
          </a:p>
          <a:p>
            <a:pPr marL="365760" indent="-283464" eaLnBrk="1" fontAlgn="auto" hangingPunct="1">
              <a:spcAft>
                <a:spcPts val="0"/>
              </a:spcAft>
              <a:buFont typeface="Wingdings 2"/>
              <a:buChar char=""/>
              <a:defRPr/>
            </a:pPr>
            <a:endParaRPr lang="ru-RU" dirty="0"/>
          </a:p>
        </p:txBody>
      </p:sp>
    </p:spTree>
  </p:cSld>
  <p:clrMapOvr>
    <a:masterClrMapping/>
  </p:clrMapOvr>
  <p:transition>
    <p:wedg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5107.jpg"/>
          <p:cNvPicPr>
            <a:picLocks noChangeAspect="1"/>
          </p:cNvPicPr>
          <p:nvPr/>
        </p:nvPicPr>
        <p:blipFill>
          <a:blip r:embed="rId2" cstate="print"/>
          <a:stretch>
            <a:fillRect/>
          </a:stretch>
        </p:blipFill>
        <p:spPr>
          <a:xfrm>
            <a:off x="1259632" y="188640"/>
            <a:ext cx="7704856" cy="64248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7762" name="TextBox 3"/>
          <p:cNvSpPr txBox="1">
            <a:spLocks noChangeArrowheads="1"/>
          </p:cNvSpPr>
          <p:nvPr/>
        </p:nvSpPr>
        <p:spPr bwMode="auto">
          <a:xfrm>
            <a:off x="1258888" y="5661025"/>
            <a:ext cx="3400425" cy="646113"/>
          </a:xfrm>
          <a:prstGeom prst="rect">
            <a:avLst/>
          </a:prstGeom>
          <a:noFill/>
          <a:ln w="9525">
            <a:noFill/>
            <a:miter lim="800000"/>
            <a:headEnd/>
            <a:tailEnd/>
          </a:ln>
        </p:spPr>
        <p:txBody>
          <a:bodyPr wrap="none">
            <a:spAutoFit/>
          </a:bodyPr>
          <a:lstStyle/>
          <a:p>
            <a:r>
              <a:rPr lang="ru-RU" sz="3600">
                <a:solidFill>
                  <a:schemeClr val="bg1"/>
                </a:solidFill>
                <a:latin typeface="Corbel" pitchFamily="34" charset="0"/>
              </a:rPr>
              <a:t>Задорный танец</a:t>
            </a:r>
          </a:p>
        </p:txBody>
      </p:sp>
    </p:spTree>
  </p:cSld>
  <p:clrMapOvr>
    <a:masterClrMapping/>
  </p:clrMapOvr>
  <p:transition>
    <p:wedg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5092.jpg"/>
          <p:cNvPicPr>
            <a:picLocks noChangeAspect="1"/>
          </p:cNvPicPr>
          <p:nvPr/>
        </p:nvPicPr>
        <p:blipFill>
          <a:blip r:embed="rId2" cstate="print"/>
          <a:stretch>
            <a:fillRect/>
          </a:stretch>
        </p:blipFill>
        <p:spPr>
          <a:xfrm>
            <a:off x="611560" y="260648"/>
            <a:ext cx="8354568" cy="643432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18786" name="TextBox 2"/>
          <p:cNvSpPr txBox="1">
            <a:spLocks noChangeArrowheads="1"/>
          </p:cNvSpPr>
          <p:nvPr/>
        </p:nvSpPr>
        <p:spPr bwMode="auto">
          <a:xfrm>
            <a:off x="2700338" y="333375"/>
            <a:ext cx="2595562" cy="522288"/>
          </a:xfrm>
          <a:prstGeom prst="rect">
            <a:avLst/>
          </a:prstGeom>
          <a:noFill/>
          <a:ln w="9525">
            <a:noFill/>
            <a:miter lim="800000"/>
            <a:headEnd/>
            <a:tailEnd/>
          </a:ln>
        </p:spPr>
        <p:txBody>
          <a:bodyPr wrap="none">
            <a:spAutoFit/>
          </a:bodyPr>
          <a:lstStyle/>
          <a:p>
            <a:r>
              <a:rPr lang="ru-RU" sz="2800">
                <a:latin typeface="Corbel" pitchFamily="34" charset="0"/>
              </a:rPr>
              <a:t>Молодая смена</a:t>
            </a:r>
          </a:p>
        </p:txBody>
      </p:sp>
    </p:spTree>
  </p:cSld>
  <p:clrMapOvr>
    <a:masterClrMapping/>
  </p:clrMapOvr>
  <p:transition>
    <p:wedg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71550" y="476250"/>
            <a:ext cx="7715250" cy="941388"/>
          </a:xfrm>
        </p:spPr>
        <p:txBody>
          <a:bodyPr>
            <a:noAutofit/>
          </a:bodyPr>
          <a:lstStyle/>
          <a:p>
            <a:pPr eaLnBrk="1" fontAlgn="auto" hangingPunct="1">
              <a:spcAft>
                <a:spcPts val="0"/>
              </a:spcAft>
              <a:defRPr/>
            </a:pPr>
            <a:r>
              <a:rPr lang="ru-RU" sz="3200" dirty="0" smtClean="0">
                <a:solidFill>
                  <a:schemeClr val="tx2">
                    <a:satMod val="130000"/>
                  </a:schemeClr>
                </a:solidFill>
              </a:rPr>
              <a:t>Вечер  отдыха в туристическом комплексе</a:t>
            </a:r>
            <a:br>
              <a:rPr lang="ru-RU" sz="3200" dirty="0" smtClean="0">
                <a:solidFill>
                  <a:schemeClr val="tx2">
                    <a:satMod val="130000"/>
                  </a:schemeClr>
                </a:solidFill>
              </a:rPr>
            </a:br>
            <a:r>
              <a:rPr lang="ru-RU" sz="3200" dirty="0" smtClean="0">
                <a:solidFill>
                  <a:schemeClr val="tx2">
                    <a:satMod val="130000"/>
                  </a:schemeClr>
                </a:solidFill>
              </a:rPr>
              <a:t> "Нереис" с финской творческой группой </a:t>
            </a:r>
            <a:br>
              <a:rPr lang="ru-RU" sz="3200" dirty="0" smtClean="0">
                <a:solidFill>
                  <a:schemeClr val="tx2">
                    <a:satMod val="130000"/>
                  </a:schemeClr>
                </a:solidFill>
              </a:rPr>
            </a:br>
            <a:r>
              <a:rPr lang="ru-RU" sz="3200" dirty="0" smtClean="0">
                <a:solidFill>
                  <a:schemeClr val="tx2">
                    <a:satMod val="130000"/>
                  </a:schemeClr>
                </a:solidFill>
              </a:rPr>
              <a:t>(п. Чкаловский)</a:t>
            </a:r>
            <a:br>
              <a:rPr lang="ru-RU" sz="3200" dirty="0" smtClean="0">
                <a:solidFill>
                  <a:schemeClr val="tx2">
                    <a:satMod val="130000"/>
                  </a:schemeClr>
                </a:solidFill>
              </a:rPr>
            </a:br>
            <a:endParaRPr lang="ru-RU" sz="3200" dirty="0">
              <a:solidFill>
                <a:schemeClr val="tx2">
                  <a:satMod val="130000"/>
                </a:schemeClr>
              </a:solidFill>
            </a:endParaRPr>
          </a:p>
        </p:txBody>
      </p:sp>
      <p:pic>
        <p:nvPicPr>
          <p:cNvPr id="119810" name="Рисунок 3" descr="DSCN5046.jpg"/>
          <p:cNvPicPr>
            <a:picLocks noChangeAspect="1"/>
          </p:cNvPicPr>
          <p:nvPr/>
        </p:nvPicPr>
        <p:blipFill>
          <a:blip r:embed="rId3"/>
          <a:srcRect/>
          <a:stretch>
            <a:fillRect/>
          </a:stretch>
        </p:blipFill>
        <p:spPr bwMode="auto">
          <a:xfrm>
            <a:off x="4572000" y="3068638"/>
            <a:ext cx="4321175" cy="3240087"/>
          </a:xfrm>
          <a:prstGeom prst="rect">
            <a:avLst/>
          </a:prstGeom>
          <a:noFill/>
          <a:ln w="9525">
            <a:noFill/>
            <a:miter lim="800000"/>
            <a:headEnd/>
            <a:tailEnd/>
          </a:ln>
        </p:spPr>
      </p:pic>
      <p:pic>
        <p:nvPicPr>
          <p:cNvPr id="119811" name="Рисунок 4" descr="DSCN5015.jpg"/>
          <p:cNvPicPr>
            <a:picLocks noChangeAspect="1"/>
          </p:cNvPicPr>
          <p:nvPr/>
        </p:nvPicPr>
        <p:blipFill>
          <a:blip r:embed="rId4" cstate="print"/>
          <a:srcRect/>
          <a:stretch>
            <a:fillRect/>
          </a:stretch>
        </p:blipFill>
        <p:spPr bwMode="auto">
          <a:xfrm>
            <a:off x="0" y="1557338"/>
            <a:ext cx="4572000" cy="34290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042988" y="476250"/>
            <a:ext cx="7850187" cy="941388"/>
          </a:xfrm>
        </p:spPr>
        <p:txBody>
          <a:bodyPr>
            <a:noAutofit/>
          </a:bodyPr>
          <a:lstStyle/>
          <a:p>
            <a:pPr eaLnBrk="1" fontAlgn="auto" hangingPunct="1">
              <a:spcAft>
                <a:spcPts val="0"/>
              </a:spcAft>
              <a:defRPr/>
            </a:pPr>
            <a:r>
              <a:rPr lang="ru-RU" sz="3200" dirty="0" smtClean="0">
                <a:solidFill>
                  <a:schemeClr val="tx2">
                    <a:satMod val="130000"/>
                  </a:schemeClr>
                </a:solidFill>
              </a:rPr>
              <a:t>Театрализованный концерт "Огни Рождества", встреча с финским творческим коллективом   </a:t>
            </a:r>
            <a:br>
              <a:rPr lang="ru-RU" sz="3200" dirty="0" smtClean="0">
                <a:solidFill>
                  <a:schemeClr val="tx2">
                    <a:satMod val="130000"/>
                  </a:schemeClr>
                </a:solidFill>
              </a:rPr>
            </a:br>
            <a:endParaRPr lang="ru-RU" sz="3200" dirty="0">
              <a:solidFill>
                <a:schemeClr val="tx2">
                  <a:satMod val="130000"/>
                </a:schemeClr>
              </a:solidFill>
            </a:endParaRPr>
          </a:p>
        </p:txBody>
      </p:sp>
      <p:pic>
        <p:nvPicPr>
          <p:cNvPr id="121858" name="Рисунок 2" descr="DSCN4964.jpg"/>
          <p:cNvPicPr>
            <a:picLocks noChangeAspect="1"/>
          </p:cNvPicPr>
          <p:nvPr/>
        </p:nvPicPr>
        <p:blipFill>
          <a:blip r:embed="rId2" cstate="print"/>
          <a:srcRect/>
          <a:stretch>
            <a:fillRect/>
          </a:stretch>
        </p:blipFill>
        <p:spPr bwMode="auto">
          <a:xfrm>
            <a:off x="1476375" y="1484313"/>
            <a:ext cx="7162800" cy="5373687"/>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C:\Documents and Settings\NEW\Desktop\Новая папка\DSCN5116.jpg"/>
          <p:cNvPicPr>
            <a:picLocks noChangeAspect="1" noChangeArrowheads="1"/>
          </p:cNvPicPr>
          <p:nvPr/>
        </p:nvPicPr>
        <p:blipFill>
          <a:blip r:embed="rId2" cstate="print"/>
          <a:srcRect t="18869"/>
          <a:stretch>
            <a:fillRect/>
          </a:stretch>
        </p:blipFill>
        <p:spPr bwMode="auto">
          <a:xfrm>
            <a:off x="179512" y="980728"/>
            <a:ext cx="4865286" cy="526325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9155" name="Picture 3" descr="C:\Documents and Settings\NEW\Desktop\Новая папка\DSCN5113.jpg"/>
          <p:cNvPicPr>
            <a:picLocks noChangeAspect="1" noChangeArrowheads="1"/>
          </p:cNvPicPr>
          <p:nvPr/>
        </p:nvPicPr>
        <p:blipFill>
          <a:blip r:embed="rId3" cstate="print">
            <a:lum bright="-10000"/>
          </a:blip>
          <a:srcRect/>
          <a:stretch>
            <a:fillRect/>
          </a:stretch>
        </p:blipFill>
        <p:spPr bwMode="auto">
          <a:xfrm>
            <a:off x="5292080" y="1052736"/>
            <a:ext cx="3460014" cy="461359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22883" name="TextBox 3"/>
          <p:cNvSpPr txBox="1">
            <a:spLocks noChangeArrowheads="1"/>
          </p:cNvSpPr>
          <p:nvPr/>
        </p:nvSpPr>
        <p:spPr bwMode="auto">
          <a:xfrm>
            <a:off x="539750" y="115888"/>
            <a:ext cx="8208963" cy="585787"/>
          </a:xfrm>
          <a:prstGeom prst="rect">
            <a:avLst/>
          </a:prstGeom>
          <a:noFill/>
          <a:ln w="9525">
            <a:noFill/>
            <a:miter lim="800000"/>
            <a:headEnd/>
            <a:tailEnd/>
          </a:ln>
        </p:spPr>
        <p:txBody>
          <a:bodyPr>
            <a:spAutoFit/>
          </a:bodyPr>
          <a:lstStyle/>
          <a:p>
            <a:pPr algn="ctr"/>
            <a:r>
              <a:rPr lang="ru-RU" sz="3200">
                <a:latin typeface="Corbel" pitchFamily="34" charset="0"/>
              </a:rPr>
              <a:t>Старушки-веселушки</a:t>
            </a:r>
          </a:p>
        </p:txBody>
      </p:sp>
      <p:sp>
        <p:nvSpPr>
          <p:cNvPr id="122884" name="TextBox 4"/>
          <p:cNvSpPr txBox="1">
            <a:spLocks noChangeArrowheads="1"/>
          </p:cNvSpPr>
          <p:nvPr/>
        </p:nvSpPr>
        <p:spPr bwMode="auto">
          <a:xfrm>
            <a:off x="5076825" y="5805488"/>
            <a:ext cx="3451225" cy="830262"/>
          </a:xfrm>
          <a:prstGeom prst="rect">
            <a:avLst/>
          </a:prstGeom>
          <a:noFill/>
          <a:ln w="9525">
            <a:noFill/>
            <a:miter lim="800000"/>
            <a:headEnd/>
            <a:tailEnd/>
          </a:ln>
        </p:spPr>
        <p:txBody>
          <a:bodyPr wrap="none">
            <a:spAutoFit/>
          </a:bodyPr>
          <a:lstStyle/>
          <a:p>
            <a:r>
              <a:rPr lang="ru-RU" sz="2400" i="1">
                <a:latin typeface="Corbel" pitchFamily="34" charset="0"/>
              </a:rPr>
              <a:t>«</a:t>
            </a:r>
            <a:r>
              <a:rPr lang="ru-RU" sz="2400">
                <a:latin typeface="Corbel" pitchFamily="34" charset="0"/>
              </a:rPr>
              <a:t>Огонёк» для ветеранов</a:t>
            </a:r>
          </a:p>
          <a:p>
            <a:r>
              <a:rPr lang="ru-RU" sz="2400">
                <a:latin typeface="Corbel" pitchFamily="34" charset="0"/>
              </a:rPr>
              <a:t> (п. Плотина)</a:t>
            </a:r>
          </a:p>
        </p:txBody>
      </p:sp>
    </p:spTree>
  </p:cSld>
  <p:clrMapOvr>
    <a:masterClrMapping/>
  </p:clrMapOvr>
  <p:transition>
    <p:wedg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eaLnBrk="1" fontAlgn="auto" hangingPunct="1">
              <a:spcAft>
                <a:spcPts val="0"/>
              </a:spcAft>
              <a:defRPr/>
            </a:pPr>
            <a:r>
              <a:rPr lang="ru-RU" dirty="0" smtClean="0">
                <a:solidFill>
                  <a:schemeClr val="tx2">
                    <a:satMod val="130000"/>
                  </a:schemeClr>
                </a:solidFill>
              </a:rPr>
              <a:t>Благодарные зрители</a:t>
            </a:r>
            <a:endParaRPr lang="ru-RU" dirty="0">
              <a:solidFill>
                <a:schemeClr val="tx2">
                  <a:satMod val="130000"/>
                </a:schemeClr>
              </a:solidFill>
            </a:endParaRPr>
          </a:p>
        </p:txBody>
      </p:sp>
      <p:pic>
        <p:nvPicPr>
          <p:cNvPr id="3" name="Рисунок 2" descr="DSCN5122.jpg"/>
          <p:cNvPicPr>
            <a:picLocks noChangeAspect="1"/>
          </p:cNvPicPr>
          <p:nvPr/>
        </p:nvPicPr>
        <p:blipFill>
          <a:blip r:embed="rId2" cstate="print"/>
          <a:srcRect r="18667"/>
          <a:stretch>
            <a:fillRect/>
          </a:stretch>
        </p:blipFill>
        <p:spPr>
          <a:xfrm>
            <a:off x="1043608" y="1556792"/>
            <a:ext cx="7272808" cy="464924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71550" y="549275"/>
            <a:ext cx="8172450" cy="998538"/>
          </a:xfrm>
        </p:spPr>
        <p:txBody>
          <a:bodyPr>
            <a:noAutofit/>
          </a:bodyPr>
          <a:lstStyle/>
          <a:p>
            <a:pPr eaLnBrk="1" fontAlgn="auto" hangingPunct="1">
              <a:spcAft>
                <a:spcPts val="0"/>
              </a:spcAft>
              <a:defRPr/>
            </a:pPr>
            <a:r>
              <a:rPr lang="ru-RU" sz="3600" dirty="0" smtClean="0">
                <a:solidFill>
                  <a:schemeClr val="tx2">
                    <a:satMod val="130000"/>
                  </a:schemeClr>
                </a:solidFill>
              </a:rPr>
              <a:t/>
            </a:r>
            <a:br>
              <a:rPr lang="ru-RU" sz="3600" dirty="0" smtClean="0">
                <a:solidFill>
                  <a:schemeClr val="tx2">
                    <a:satMod val="130000"/>
                  </a:schemeClr>
                </a:solidFill>
              </a:rPr>
            </a:br>
            <a:r>
              <a:rPr lang="ru-RU" sz="3600" dirty="0" smtClean="0">
                <a:solidFill>
                  <a:schemeClr val="tx2">
                    <a:satMod val="130000"/>
                  </a:schemeClr>
                </a:solidFill>
              </a:rPr>
              <a:t>Полномочия, переданные району по соглашению на сумму 60 тыс. руб. в год.</a:t>
            </a:r>
            <a:br>
              <a:rPr lang="ru-RU" sz="3600" dirty="0" smtClean="0">
                <a:solidFill>
                  <a:schemeClr val="tx2">
                    <a:satMod val="130000"/>
                  </a:schemeClr>
                </a:solidFill>
              </a:rPr>
            </a:br>
            <a:r>
              <a:rPr lang="ru-RU" sz="3600" dirty="0" smtClean="0">
                <a:solidFill>
                  <a:schemeClr val="tx2">
                    <a:satMod val="130000"/>
                  </a:schemeClr>
                </a:solidFill>
              </a:rPr>
              <a:t/>
            </a:r>
            <a:br>
              <a:rPr lang="ru-RU" sz="3600" dirty="0" smtClean="0">
                <a:solidFill>
                  <a:schemeClr val="tx2">
                    <a:satMod val="130000"/>
                  </a:schemeClr>
                </a:solidFill>
              </a:rPr>
            </a:br>
            <a:endParaRPr lang="ru-RU" sz="3600" dirty="0">
              <a:solidFill>
                <a:schemeClr val="tx2">
                  <a:satMod val="130000"/>
                </a:schemeClr>
              </a:solidFill>
            </a:endParaRPr>
          </a:p>
        </p:txBody>
      </p:sp>
      <p:graphicFrame>
        <p:nvGraphicFramePr>
          <p:cNvPr id="5" name="Схема 4"/>
          <p:cNvGraphicFramePr/>
          <p:nvPr/>
        </p:nvGraphicFramePr>
        <p:xfrm>
          <a:off x="1187624" y="1628800"/>
          <a:ext cx="6864424"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eaLnBrk="1" fontAlgn="auto" hangingPunct="1">
              <a:spcAft>
                <a:spcPts val="0"/>
              </a:spcAft>
              <a:defRPr/>
            </a:pPr>
            <a:r>
              <a:rPr lang="ru-RU" dirty="0" smtClean="0">
                <a:solidFill>
                  <a:schemeClr val="tx2">
                    <a:satMod val="130000"/>
                  </a:schemeClr>
                </a:solidFill>
              </a:rPr>
              <a:t>Статистика за 2015 год</a:t>
            </a:r>
            <a:endParaRPr lang="ru-RU" dirty="0">
              <a:solidFill>
                <a:schemeClr val="tx2">
                  <a:satMod val="130000"/>
                </a:schemeClr>
              </a:solidFill>
            </a:endParaRPr>
          </a:p>
        </p:txBody>
      </p:sp>
      <p:sp>
        <p:nvSpPr>
          <p:cNvPr id="3" name="Содержимое 2"/>
          <p:cNvSpPr>
            <a:spLocks noGrp="1"/>
          </p:cNvSpPr>
          <p:nvPr>
            <p:ph idx="4294967295"/>
          </p:nvPr>
        </p:nvSpPr>
        <p:spPr>
          <a:xfrm>
            <a:off x="1435608" y="1447800"/>
            <a:ext cx="7498080" cy="4800600"/>
          </a:xfrm>
        </p:spPr>
        <p:txBody>
          <a:bodyPr>
            <a:normAutofit lnSpcReduction="10000"/>
          </a:bodyPr>
          <a:lstStyle/>
          <a:p>
            <a:pPr marL="365760" indent="-283464" eaLnBrk="1" fontAlgn="auto" hangingPunct="1">
              <a:spcAft>
                <a:spcPts val="0"/>
              </a:spcAft>
              <a:buFont typeface="Wingdings 2"/>
              <a:buChar char=""/>
              <a:defRPr/>
            </a:pPr>
            <a:r>
              <a:rPr lang="ru-RU" dirty="0" smtClean="0"/>
              <a:t>зарегистрировалось - </a:t>
            </a:r>
            <a:r>
              <a:rPr lang="ru-RU" i="1" u="sng" dirty="0" smtClean="0">
                <a:ln>
                  <a:solidFill>
                    <a:sysClr val="windowText" lastClr="000000"/>
                  </a:solidFill>
                </a:ln>
              </a:rPr>
              <a:t>6</a:t>
            </a:r>
            <a:r>
              <a:rPr lang="ru-RU" dirty="0" smtClean="0"/>
              <a:t> чел., что на 1 больше, чем в прошлом году;</a:t>
            </a:r>
          </a:p>
          <a:p>
            <a:pPr marL="365760" indent="-283464" eaLnBrk="1" fontAlgn="auto" hangingPunct="1">
              <a:spcAft>
                <a:spcPts val="0"/>
              </a:spcAft>
              <a:buFont typeface="Wingdings 2"/>
              <a:buChar char=""/>
              <a:defRPr/>
            </a:pPr>
            <a:r>
              <a:rPr lang="ru-RU" dirty="0" smtClean="0"/>
              <a:t>перерегистрировалось – </a:t>
            </a:r>
            <a:r>
              <a:rPr lang="ru-RU" i="1" u="sng" dirty="0" smtClean="0">
                <a:ln>
                  <a:solidFill>
                    <a:sysClr val="windowText" lastClr="000000"/>
                  </a:solidFill>
                </a:ln>
              </a:rPr>
              <a:t>18</a:t>
            </a:r>
            <a:r>
              <a:rPr lang="ru-RU" dirty="0" smtClean="0"/>
              <a:t> чел., что на 4 больше, чем в прошлом году; </a:t>
            </a:r>
          </a:p>
          <a:p>
            <a:pPr marL="365760" indent="-283464" eaLnBrk="1" fontAlgn="auto" hangingPunct="1">
              <a:spcAft>
                <a:spcPts val="0"/>
              </a:spcAft>
              <a:buFont typeface="Wingdings 2"/>
              <a:buChar char=""/>
              <a:defRPr/>
            </a:pPr>
            <a:r>
              <a:rPr lang="ru-RU" dirty="0" smtClean="0"/>
              <a:t>снялись с регистрации – </a:t>
            </a:r>
            <a:r>
              <a:rPr lang="ru-RU" i="1" dirty="0" smtClean="0">
                <a:ln>
                  <a:solidFill>
                    <a:sysClr val="windowText" lastClr="000000"/>
                  </a:solidFill>
                </a:ln>
              </a:rPr>
              <a:t>9</a:t>
            </a:r>
            <a:r>
              <a:rPr lang="ru-RU" dirty="0" smtClean="0"/>
              <a:t> чел, что на 7 чел. меньше чем в прошлом году; </a:t>
            </a:r>
          </a:p>
          <a:p>
            <a:pPr marL="365760" indent="-283464" eaLnBrk="1" fontAlgn="auto" hangingPunct="1">
              <a:spcAft>
                <a:spcPts val="0"/>
              </a:spcAft>
              <a:buFont typeface="Wingdings 2"/>
              <a:buChar char=""/>
              <a:defRPr/>
            </a:pPr>
            <a:r>
              <a:rPr lang="ru-RU" dirty="0" smtClean="0"/>
              <a:t>родилось – </a:t>
            </a:r>
            <a:r>
              <a:rPr lang="ru-RU" i="1" dirty="0" smtClean="0">
                <a:ln>
                  <a:solidFill>
                    <a:sysClr val="windowText" lastClr="000000"/>
                  </a:solidFill>
                </a:ln>
              </a:rPr>
              <a:t>3</a:t>
            </a:r>
            <a:r>
              <a:rPr lang="ru-RU" dirty="0" smtClean="0"/>
              <a:t> чел., что на 2 чел. больше чем в прошлом году;           </a:t>
            </a:r>
          </a:p>
          <a:p>
            <a:pPr marL="365760" indent="-283464" eaLnBrk="1" fontAlgn="auto" hangingPunct="1">
              <a:spcAft>
                <a:spcPts val="0"/>
              </a:spcAft>
              <a:buFont typeface="Wingdings 2"/>
              <a:buChar char=""/>
              <a:defRPr/>
            </a:pPr>
            <a:r>
              <a:rPr lang="ru-RU" dirty="0" smtClean="0"/>
              <a:t>- умерло – </a:t>
            </a:r>
            <a:r>
              <a:rPr lang="ru-RU" i="1" u="sng" dirty="0" smtClean="0">
                <a:ln>
                  <a:solidFill>
                    <a:sysClr val="windowText" lastClr="000000"/>
                  </a:solidFill>
                </a:ln>
              </a:rPr>
              <a:t>10</a:t>
            </a:r>
            <a:r>
              <a:rPr lang="ru-RU" dirty="0" smtClean="0"/>
              <a:t> чел., что равно прошлогодней цифре; </a:t>
            </a:r>
          </a:p>
          <a:p>
            <a:pPr marL="365760" indent="-283464" eaLnBrk="1" fontAlgn="auto" hangingPunct="1">
              <a:spcAft>
                <a:spcPts val="0"/>
              </a:spcAft>
              <a:buFont typeface="Wingdings 2"/>
              <a:buChar char=""/>
              <a:defRPr/>
            </a:pPr>
            <a:endParaRPr lang="ru-RU" dirty="0"/>
          </a:p>
        </p:txBody>
      </p:sp>
      <p:pic>
        <p:nvPicPr>
          <p:cNvPr id="124931" name="Рисунок 3" descr="businessmen-statistika-uznayet-vse.jpg"/>
          <p:cNvPicPr>
            <a:picLocks noChangeAspect="1"/>
          </p:cNvPicPr>
          <p:nvPr/>
        </p:nvPicPr>
        <p:blipFill>
          <a:blip r:embed="rId2"/>
          <a:srcRect l="10033" r="29778" b="10001"/>
          <a:stretch>
            <a:fillRect/>
          </a:stretch>
        </p:blipFill>
        <p:spPr bwMode="auto">
          <a:xfrm>
            <a:off x="7092950" y="4724400"/>
            <a:ext cx="1727200" cy="1728788"/>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435100" y="274638"/>
            <a:ext cx="7499350" cy="850900"/>
          </a:xfrm>
        </p:spPr>
        <p:txBody>
          <a:bodyPr/>
          <a:lstStyle/>
          <a:p>
            <a:pPr eaLnBrk="1" fontAlgn="auto" hangingPunct="1">
              <a:spcAft>
                <a:spcPts val="0"/>
              </a:spcAft>
              <a:defRPr/>
            </a:pPr>
            <a:r>
              <a:rPr lang="ru-RU" dirty="0" smtClean="0">
                <a:solidFill>
                  <a:schemeClr val="tx2">
                    <a:satMod val="130000"/>
                  </a:schemeClr>
                </a:solidFill>
              </a:rPr>
              <a:t>Статистика за 2015 год</a:t>
            </a:r>
            <a:endParaRPr lang="ru-RU" dirty="0">
              <a:solidFill>
                <a:schemeClr val="tx2">
                  <a:satMod val="130000"/>
                </a:schemeClr>
              </a:solidFill>
            </a:endParaRPr>
          </a:p>
        </p:txBody>
      </p:sp>
      <p:sp>
        <p:nvSpPr>
          <p:cNvPr id="3" name="Содержимое 2"/>
          <p:cNvSpPr>
            <a:spLocks noGrp="1"/>
          </p:cNvSpPr>
          <p:nvPr>
            <p:ph idx="4294967295"/>
          </p:nvPr>
        </p:nvSpPr>
        <p:spPr>
          <a:xfrm>
            <a:off x="1115616" y="1196752"/>
            <a:ext cx="7818072" cy="5472608"/>
          </a:xfrm>
        </p:spPr>
        <p:txBody>
          <a:bodyPr>
            <a:normAutofit/>
          </a:bodyPr>
          <a:lstStyle/>
          <a:p>
            <a:pPr marL="365760" indent="-283464" eaLnBrk="1" fontAlgn="auto" hangingPunct="1">
              <a:spcAft>
                <a:spcPts val="0"/>
              </a:spcAft>
              <a:buFont typeface="Wingdings 2"/>
              <a:buChar char=""/>
              <a:defRPr/>
            </a:pPr>
            <a:r>
              <a:rPr lang="ru-RU" dirty="0" smtClean="0"/>
              <a:t>изменили № квартиры или № дома – </a:t>
            </a:r>
            <a:r>
              <a:rPr lang="ru-RU" i="1" u="sng" dirty="0" smtClean="0">
                <a:ln>
                  <a:solidFill>
                    <a:sysClr val="windowText" lastClr="000000"/>
                  </a:solidFill>
                </a:ln>
              </a:rPr>
              <a:t>1 </a:t>
            </a:r>
            <a:r>
              <a:rPr lang="ru-RU" dirty="0" smtClean="0"/>
              <a:t>чел, что на 1 меньше, чем в прошлом году; </a:t>
            </a:r>
          </a:p>
          <a:p>
            <a:pPr marL="365760" indent="-283464" eaLnBrk="1" fontAlgn="auto" hangingPunct="1">
              <a:spcAft>
                <a:spcPts val="0"/>
              </a:spcAft>
              <a:buFont typeface="Wingdings 2"/>
              <a:buChar char=""/>
              <a:defRPr/>
            </a:pPr>
            <a:r>
              <a:rPr lang="ru-RU" dirty="0" smtClean="0"/>
              <a:t>временно зарегистрировались - </a:t>
            </a:r>
            <a:r>
              <a:rPr lang="ru-RU" i="1" dirty="0" smtClean="0">
                <a:ln>
                  <a:solidFill>
                    <a:sysClr val="windowText" lastClr="000000"/>
                  </a:solidFill>
                </a:ln>
              </a:rPr>
              <a:t>9</a:t>
            </a:r>
            <a:r>
              <a:rPr lang="ru-RU" dirty="0" smtClean="0"/>
              <a:t> чел., что на 2 чел. меньше чем в прошлом году; </a:t>
            </a:r>
          </a:p>
          <a:p>
            <a:pPr marL="365760" indent="-283464" eaLnBrk="1" fontAlgn="auto" hangingPunct="1">
              <a:spcAft>
                <a:spcPts val="0"/>
              </a:spcAft>
              <a:buFont typeface="Wingdings 2"/>
              <a:buChar char=""/>
              <a:defRPr/>
            </a:pPr>
            <a:r>
              <a:rPr lang="ru-RU" dirty="0" smtClean="0"/>
              <a:t>снялись с временной регистрации – </a:t>
            </a:r>
            <a:r>
              <a:rPr lang="ru-RU" i="1" dirty="0" smtClean="0">
                <a:ln>
                  <a:solidFill>
                    <a:sysClr val="windowText" lastClr="000000"/>
                  </a:solidFill>
                </a:ln>
              </a:rPr>
              <a:t>1</a:t>
            </a:r>
            <a:r>
              <a:rPr lang="ru-RU" dirty="0" smtClean="0"/>
              <a:t> чел., что равно  прошлогодней цифре</a:t>
            </a:r>
          </a:p>
          <a:p>
            <a:pPr marL="365760" indent="-283464" eaLnBrk="1" fontAlgn="auto" hangingPunct="1">
              <a:spcAft>
                <a:spcPts val="0"/>
              </a:spcAft>
              <a:buFont typeface="Wingdings 2"/>
              <a:buChar char=""/>
              <a:defRPr/>
            </a:pPr>
            <a:r>
              <a:rPr lang="ru-RU" dirty="0" smtClean="0"/>
              <a:t>поменяли паспорт по возрасту - </a:t>
            </a:r>
            <a:r>
              <a:rPr lang="ru-RU" i="1" dirty="0" smtClean="0">
                <a:ln>
                  <a:solidFill>
                    <a:sysClr val="windowText" lastClr="000000"/>
                  </a:solidFill>
                </a:ln>
              </a:rPr>
              <a:t>5</a:t>
            </a:r>
            <a:r>
              <a:rPr lang="ru-RU" dirty="0" smtClean="0"/>
              <a:t> чел., </a:t>
            </a:r>
          </a:p>
          <a:p>
            <a:pPr marL="365760" indent="-283464" eaLnBrk="1" fontAlgn="auto" hangingPunct="1">
              <a:spcAft>
                <a:spcPts val="0"/>
              </a:spcAft>
              <a:buFont typeface="Wingdings 2"/>
              <a:buChar char=""/>
              <a:defRPr/>
            </a:pPr>
            <a:r>
              <a:rPr lang="ru-RU" dirty="0" smtClean="0"/>
              <a:t>по утрате и порче - </a:t>
            </a:r>
            <a:r>
              <a:rPr lang="ru-RU" i="1" dirty="0" smtClean="0">
                <a:ln>
                  <a:solidFill>
                    <a:sysClr val="windowText" lastClr="000000"/>
                  </a:solidFill>
                </a:ln>
              </a:rPr>
              <a:t>1</a:t>
            </a:r>
            <a:r>
              <a:rPr lang="ru-RU" dirty="0" smtClean="0"/>
              <a:t> чел.</a:t>
            </a:r>
          </a:p>
          <a:p>
            <a:pPr marL="365760" indent="-283464" eaLnBrk="1" fontAlgn="auto" hangingPunct="1">
              <a:spcAft>
                <a:spcPts val="0"/>
              </a:spcAft>
              <a:buFont typeface="Wingdings 2"/>
              <a:buChar char=""/>
              <a:defRPr/>
            </a:pPr>
            <a:endParaRPr lang="ru-RU" dirty="0"/>
          </a:p>
        </p:txBody>
      </p:sp>
      <p:pic>
        <p:nvPicPr>
          <p:cNvPr id="125955" name="Рисунок 3" descr="1701.jpg"/>
          <p:cNvPicPr>
            <a:picLocks noChangeAspect="1"/>
          </p:cNvPicPr>
          <p:nvPr/>
        </p:nvPicPr>
        <p:blipFill>
          <a:blip r:embed="rId2"/>
          <a:srcRect l="6165" t="13086" b="15395"/>
          <a:stretch>
            <a:fillRect/>
          </a:stretch>
        </p:blipFill>
        <p:spPr bwMode="auto">
          <a:xfrm>
            <a:off x="7235825" y="188913"/>
            <a:ext cx="1322388" cy="1008062"/>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eaLnBrk="1" fontAlgn="auto" hangingPunct="1">
              <a:spcAft>
                <a:spcPts val="0"/>
              </a:spcAft>
              <a:defRPr/>
            </a:pPr>
            <a:r>
              <a:rPr lang="ru-RU" dirty="0" smtClean="0">
                <a:solidFill>
                  <a:schemeClr val="tx2">
                    <a:satMod val="130000"/>
                  </a:schemeClr>
                </a:solidFill>
              </a:rPr>
              <a:t>Квартирный вопрос</a:t>
            </a:r>
            <a:endParaRPr lang="ru-RU" dirty="0">
              <a:solidFill>
                <a:schemeClr val="tx2">
                  <a:satMod val="130000"/>
                </a:schemeClr>
              </a:solidFill>
            </a:endParaRPr>
          </a:p>
        </p:txBody>
      </p:sp>
      <p:sp>
        <p:nvSpPr>
          <p:cNvPr id="3" name="Содержимое 2"/>
          <p:cNvSpPr>
            <a:spLocks noGrp="1"/>
          </p:cNvSpPr>
          <p:nvPr>
            <p:ph idx="4294967295"/>
          </p:nvPr>
        </p:nvSpPr>
        <p:spPr>
          <a:xfrm>
            <a:off x="1435608" y="1447800"/>
            <a:ext cx="7498080" cy="4800600"/>
          </a:xfrm>
        </p:spPr>
        <p:txBody>
          <a:bodyPr>
            <a:normAutofit/>
          </a:bodyPr>
          <a:lstStyle/>
          <a:p>
            <a:pPr marL="365760" indent="-283464" eaLnBrk="1" fontAlgn="auto" hangingPunct="1">
              <a:spcAft>
                <a:spcPts val="0"/>
              </a:spcAft>
              <a:buFont typeface="Wingdings 2"/>
              <a:buNone/>
              <a:defRPr/>
            </a:pPr>
            <a:r>
              <a:rPr lang="ru-RU" dirty="0" smtClean="0"/>
              <a:t>Подали заявлений на квартиру – </a:t>
            </a:r>
            <a:r>
              <a:rPr lang="ru-RU" i="1" dirty="0" smtClean="0">
                <a:ln>
                  <a:solidFill>
                    <a:sysClr val="windowText" lastClr="000000"/>
                  </a:solidFill>
                </a:ln>
              </a:rPr>
              <a:t>13</a:t>
            </a:r>
            <a:r>
              <a:rPr lang="ru-RU" dirty="0" smtClean="0"/>
              <a:t> чел.:</a:t>
            </a:r>
          </a:p>
          <a:p>
            <a:pPr marL="365760" indent="-283464" eaLnBrk="1" fontAlgn="auto" hangingPunct="1">
              <a:spcAft>
                <a:spcPts val="0"/>
              </a:spcAft>
              <a:buFont typeface="Wingdings 2"/>
              <a:buChar char=""/>
              <a:defRPr/>
            </a:pPr>
            <a:r>
              <a:rPr lang="ru-RU" dirty="0" smtClean="0"/>
              <a:t>в постоянное пользование - </a:t>
            </a:r>
            <a:r>
              <a:rPr lang="ru-RU" i="1" dirty="0" smtClean="0">
                <a:ln>
                  <a:solidFill>
                    <a:sysClr val="windowText" lastClr="000000"/>
                  </a:solidFill>
                </a:ln>
              </a:rPr>
              <a:t>11</a:t>
            </a:r>
            <a:r>
              <a:rPr lang="ru-RU" dirty="0" smtClean="0"/>
              <a:t> чел., из них: </a:t>
            </a:r>
            <a:r>
              <a:rPr lang="ru-RU" i="1" dirty="0" smtClean="0">
                <a:ln>
                  <a:solidFill>
                    <a:sysClr val="windowText" lastClr="000000"/>
                  </a:solidFill>
                </a:ln>
              </a:rPr>
              <a:t>8</a:t>
            </a:r>
            <a:r>
              <a:rPr lang="ru-RU" i="1" dirty="0" smtClean="0"/>
              <a:t> </a:t>
            </a:r>
            <a:r>
              <a:rPr lang="ru-RU" dirty="0" smtClean="0"/>
              <a:t>заявлений удовлетворены, </a:t>
            </a:r>
          </a:p>
          <a:p>
            <a:pPr marL="365760" indent="-283464" eaLnBrk="1" fontAlgn="auto" hangingPunct="1">
              <a:spcAft>
                <a:spcPts val="0"/>
              </a:spcAft>
              <a:buFont typeface="Wingdings 2"/>
              <a:buNone/>
              <a:defRPr/>
            </a:pPr>
            <a:r>
              <a:rPr lang="ru-RU" dirty="0" smtClean="0">
                <a:ln>
                  <a:solidFill>
                    <a:sysClr val="windowText" lastClr="000000"/>
                  </a:solidFill>
                </a:ln>
              </a:rPr>
              <a:t>	</a:t>
            </a:r>
            <a:r>
              <a:rPr lang="ru-RU" i="1" dirty="0" smtClean="0">
                <a:ln>
                  <a:solidFill>
                    <a:sysClr val="windowText" lastClr="000000"/>
                  </a:solidFill>
                </a:ln>
              </a:rPr>
              <a:t>3</a:t>
            </a:r>
            <a:r>
              <a:rPr lang="ru-RU" dirty="0" smtClean="0"/>
              <a:t> – нет по разным причинам.</a:t>
            </a:r>
          </a:p>
          <a:p>
            <a:pPr marL="365760" indent="-283464" eaLnBrk="1" fontAlgn="auto" hangingPunct="1">
              <a:spcAft>
                <a:spcPts val="0"/>
              </a:spcAft>
              <a:buFont typeface="Wingdings 2"/>
              <a:buChar char=""/>
              <a:defRPr/>
            </a:pPr>
            <a:r>
              <a:rPr lang="ru-RU" dirty="0" smtClean="0"/>
              <a:t>во временное пользование - </a:t>
            </a:r>
            <a:r>
              <a:rPr lang="ru-RU" i="1" dirty="0" smtClean="0">
                <a:ln>
                  <a:solidFill>
                    <a:sysClr val="windowText" lastClr="000000"/>
                  </a:solidFill>
                </a:ln>
              </a:rPr>
              <a:t>2</a:t>
            </a:r>
            <a:r>
              <a:rPr lang="ru-RU" dirty="0" smtClean="0"/>
              <a:t> чел.</a:t>
            </a:r>
          </a:p>
          <a:p>
            <a:pPr marL="365760" indent="-283464" eaLnBrk="1" fontAlgn="auto" hangingPunct="1">
              <a:spcAft>
                <a:spcPts val="0"/>
              </a:spcAft>
              <a:buFont typeface="Wingdings 2"/>
              <a:buNone/>
              <a:defRPr/>
            </a:pPr>
            <a:r>
              <a:rPr lang="ru-RU" dirty="0" smtClean="0"/>
              <a:t>Приватизировали -  </a:t>
            </a:r>
            <a:r>
              <a:rPr lang="ru-RU" i="1" dirty="0" smtClean="0">
                <a:ln>
                  <a:solidFill>
                    <a:sysClr val="windowText" lastClr="000000"/>
                  </a:solidFill>
                </a:ln>
              </a:rPr>
              <a:t>9</a:t>
            </a:r>
            <a:r>
              <a:rPr lang="ru-RU" dirty="0" smtClean="0"/>
              <a:t> благоустроенных квартир.</a:t>
            </a:r>
          </a:p>
          <a:p>
            <a:pPr marL="365760" indent="-283464" eaLnBrk="1" fontAlgn="auto" hangingPunct="1">
              <a:spcAft>
                <a:spcPts val="0"/>
              </a:spcAft>
              <a:buFont typeface="Wingdings 2"/>
              <a:buChar char=""/>
              <a:defRPr/>
            </a:pPr>
            <a:endParaRPr lang="ru-RU" dirty="0"/>
          </a:p>
        </p:txBody>
      </p:sp>
      <p:pic>
        <p:nvPicPr>
          <p:cNvPr id="126979" name="Рисунок 3" descr="d23f280ffd2608eb1dd978a8a9df6749_XL.jpg"/>
          <p:cNvPicPr>
            <a:picLocks noChangeAspect="1"/>
          </p:cNvPicPr>
          <p:nvPr/>
        </p:nvPicPr>
        <p:blipFill>
          <a:blip r:embed="rId2"/>
          <a:srcRect/>
          <a:stretch>
            <a:fillRect/>
          </a:stretch>
        </p:blipFill>
        <p:spPr bwMode="auto">
          <a:xfrm>
            <a:off x="3419475" y="4868863"/>
            <a:ext cx="2016125" cy="19050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rmAutofit fontScale="90000"/>
          </a:bodyPr>
          <a:lstStyle/>
          <a:p>
            <a:pPr eaLnBrk="1" fontAlgn="auto" hangingPunct="1">
              <a:spcAft>
                <a:spcPts val="0"/>
              </a:spcAft>
              <a:defRPr/>
            </a:pPr>
            <a:r>
              <a:rPr lang="ru-RU" dirty="0" smtClean="0">
                <a:solidFill>
                  <a:schemeClr val="tx2">
                    <a:satMod val="130000"/>
                  </a:schemeClr>
                </a:solidFill>
              </a:rPr>
              <a:t>Демографическая  ситуация в поселении</a:t>
            </a:r>
            <a:endParaRPr lang="ru-RU" dirty="0">
              <a:solidFill>
                <a:schemeClr val="tx2">
                  <a:satMod val="130000"/>
                </a:schemeClr>
              </a:solidFill>
            </a:endParaRPr>
          </a:p>
        </p:txBody>
      </p:sp>
      <p:sp>
        <p:nvSpPr>
          <p:cNvPr id="3" name="Содержимое 2"/>
          <p:cNvSpPr>
            <a:spLocks noGrp="1"/>
          </p:cNvSpPr>
          <p:nvPr>
            <p:ph idx="4294967295"/>
          </p:nvPr>
        </p:nvSpPr>
        <p:spPr>
          <a:xfrm>
            <a:off x="1435608" y="2492896"/>
            <a:ext cx="7498080" cy="4365104"/>
          </a:xfrm>
        </p:spPr>
        <p:txBody>
          <a:bodyPr>
            <a:normAutofit fontScale="85000" lnSpcReduction="20000"/>
          </a:bodyPr>
          <a:lstStyle/>
          <a:p>
            <a:pPr marL="365760" indent="-283464" algn="ctr" eaLnBrk="1" fontAlgn="auto" hangingPunct="1">
              <a:spcAft>
                <a:spcPts val="0"/>
              </a:spcAft>
              <a:buFont typeface="Wingdings 2"/>
              <a:buNone/>
              <a:defRPr/>
            </a:pPr>
            <a:r>
              <a:rPr lang="ru-RU" dirty="0" smtClean="0"/>
              <a:t>Численность населения зарегистрированного по месту жительства:</a:t>
            </a:r>
          </a:p>
          <a:p>
            <a:pPr marL="365760" indent="-283464" eaLnBrk="1" fontAlgn="auto" hangingPunct="1">
              <a:spcAft>
                <a:spcPts val="0"/>
              </a:spcAft>
              <a:buFont typeface="Wingdings 2"/>
              <a:buChar char=""/>
              <a:defRPr/>
            </a:pPr>
            <a:r>
              <a:rPr lang="ru-RU" dirty="0" smtClean="0"/>
              <a:t>п. Плотина - </a:t>
            </a:r>
            <a:r>
              <a:rPr lang="ru-RU" i="1" dirty="0" smtClean="0">
                <a:ln>
                  <a:solidFill>
                    <a:sysClr val="windowText" lastClr="000000"/>
                  </a:solidFill>
                </a:ln>
              </a:rPr>
              <a:t>326</a:t>
            </a:r>
            <a:r>
              <a:rPr lang="ru-RU" dirty="0" smtClean="0"/>
              <a:t> чел, (убыль населения в 2015 году составило </a:t>
            </a:r>
            <a:r>
              <a:rPr lang="ru-RU" i="1" dirty="0" smtClean="0">
                <a:ln>
                  <a:solidFill>
                    <a:sysClr val="windowText" lastClr="000000"/>
                  </a:solidFill>
                </a:ln>
              </a:rPr>
              <a:t>11 </a:t>
            </a:r>
            <a:r>
              <a:rPr lang="ru-RU" dirty="0" smtClean="0"/>
              <a:t>чел. по сравнению с 2014 годом);</a:t>
            </a:r>
          </a:p>
          <a:p>
            <a:pPr marL="365760" indent="-283464" eaLnBrk="1" fontAlgn="auto" hangingPunct="1">
              <a:spcAft>
                <a:spcPts val="0"/>
              </a:spcAft>
              <a:buFont typeface="Wingdings 2"/>
              <a:buChar char=""/>
              <a:defRPr/>
            </a:pPr>
            <a:r>
              <a:rPr lang="ru-RU" dirty="0" smtClean="0"/>
              <a:t>п. Чкаловский – </a:t>
            </a:r>
            <a:r>
              <a:rPr lang="ru-RU" i="1" dirty="0" smtClean="0">
                <a:ln>
                  <a:solidFill>
                    <a:sysClr val="windowText" lastClr="000000"/>
                  </a:solidFill>
                </a:ln>
              </a:rPr>
              <a:t>78</a:t>
            </a:r>
            <a:r>
              <a:rPr lang="ru-RU" dirty="0" smtClean="0"/>
              <a:t> чел. (прибыль населения в 2015 году составило 2 чел. по сравнению с 2014 годом).</a:t>
            </a:r>
          </a:p>
          <a:p>
            <a:pPr marL="365760" indent="-283464" eaLnBrk="1" fontAlgn="auto" hangingPunct="1">
              <a:spcAft>
                <a:spcPts val="0"/>
              </a:spcAft>
              <a:buFont typeface="Wingdings 2"/>
              <a:buChar char=""/>
              <a:defRPr/>
            </a:pPr>
            <a:r>
              <a:rPr lang="ru-RU" dirty="0" smtClean="0"/>
              <a:t>Всего </a:t>
            </a:r>
            <a:r>
              <a:rPr lang="ru-RU" i="1" dirty="0" smtClean="0">
                <a:ln>
                  <a:solidFill>
                    <a:sysClr val="windowText" lastClr="000000"/>
                  </a:solidFill>
                </a:ln>
              </a:rPr>
              <a:t>404</a:t>
            </a:r>
            <a:r>
              <a:rPr lang="ru-RU" dirty="0" smtClean="0"/>
              <a:t> человек (общая убыль населения по Плотинскому сельскому поселению в 2015 году составило </a:t>
            </a:r>
            <a:r>
              <a:rPr lang="ru-RU" i="1" dirty="0" smtClean="0">
                <a:ln>
                  <a:solidFill>
                    <a:sysClr val="windowText" lastClr="000000"/>
                  </a:solidFill>
                </a:ln>
              </a:rPr>
              <a:t>9</a:t>
            </a:r>
            <a:r>
              <a:rPr lang="ru-RU" dirty="0" smtClean="0"/>
              <a:t> чел. по сравнению с 2014 годом).</a:t>
            </a:r>
          </a:p>
          <a:p>
            <a:pPr marL="365760" indent="-283464" eaLnBrk="1" fontAlgn="auto" hangingPunct="1">
              <a:spcAft>
                <a:spcPts val="0"/>
              </a:spcAft>
              <a:buFont typeface="Wingdings 2"/>
              <a:buChar char=""/>
              <a:defRPr/>
            </a:pPr>
            <a:endParaRPr lang="ru-RU" dirty="0"/>
          </a:p>
        </p:txBody>
      </p:sp>
      <p:pic>
        <p:nvPicPr>
          <p:cNvPr id="128003" name="Рисунок 3" descr="m19172.jpg"/>
          <p:cNvPicPr>
            <a:picLocks noChangeAspect="1"/>
          </p:cNvPicPr>
          <p:nvPr/>
        </p:nvPicPr>
        <p:blipFill>
          <a:blip r:embed="rId2"/>
          <a:srcRect/>
          <a:stretch>
            <a:fillRect/>
          </a:stretch>
        </p:blipFill>
        <p:spPr bwMode="auto">
          <a:xfrm>
            <a:off x="5076825" y="908050"/>
            <a:ext cx="2243138" cy="1319213"/>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eaLnBrk="1" fontAlgn="auto" hangingPunct="1">
              <a:spcAft>
                <a:spcPts val="0"/>
              </a:spcAft>
              <a:defRPr/>
            </a:pPr>
            <a:r>
              <a:rPr lang="ru-RU" dirty="0" err="1" smtClean="0">
                <a:solidFill>
                  <a:schemeClr val="tx2">
                    <a:satMod val="130000"/>
                  </a:schemeClr>
                </a:solidFill>
              </a:rPr>
              <a:t>Похозяйственный</a:t>
            </a:r>
            <a:r>
              <a:rPr lang="ru-RU" dirty="0" smtClean="0">
                <a:solidFill>
                  <a:schemeClr val="tx2">
                    <a:satMod val="130000"/>
                  </a:schemeClr>
                </a:solidFill>
              </a:rPr>
              <a:t>  учет</a:t>
            </a:r>
            <a:endParaRPr lang="ru-RU" dirty="0">
              <a:solidFill>
                <a:schemeClr val="tx2">
                  <a:satMod val="130000"/>
                </a:schemeClr>
              </a:solidFill>
            </a:endParaRPr>
          </a:p>
        </p:txBody>
      </p:sp>
      <p:sp>
        <p:nvSpPr>
          <p:cNvPr id="3" name="Содержимое 2"/>
          <p:cNvSpPr>
            <a:spLocks noGrp="1"/>
          </p:cNvSpPr>
          <p:nvPr>
            <p:ph idx="4294967295"/>
          </p:nvPr>
        </p:nvSpPr>
        <p:spPr>
          <a:xfrm>
            <a:off x="1435608" y="1447800"/>
            <a:ext cx="7498080" cy="4800600"/>
          </a:xfrm>
        </p:spPr>
        <p:txBody>
          <a:bodyPr>
            <a:normAutofit/>
          </a:bodyPr>
          <a:lstStyle/>
          <a:p>
            <a:pPr marL="365760" indent="-283464" algn="ctr" eaLnBrk="1" fontAlgn="auto" hangingPunct="1">
              <a:spcAft>
                <a:spcPts val="0"/>
              </a:spcAft>
              <a:buFont typeface="Wingdings 2"/>
              <a:buNone/>
              <a:defRPr/>
            </a:pPr>
            <a:r>
              <a:rPr lang="ru-RU" dirty="0" smtClean="0"/>
              <a:t>На территории Плотинского сельского поселения </a:t>
            </a:r>
            <a:r>
              <a:rPr lang="ru-RU" i="1" dirty="0" smtClean="0">
                <a:ln>
                  <a:solidFill>
                    <a:sysClr val="windowText" lastClr="000000"/>
                  </a:solidFill>
                </a:ln>
              </a:rPr>
              <a:t>236 </a:t>
            </a:r>
            <a:r>
              <a:rPr lang="ru-RU" dirty="0" smtClean="0"/>
              <a:t>индивидуальных хозяйств </a:t>
            </a:r>
          </a:p>
          <a:p>
            <a:pPr marL="365760" indent="-283464" eaLnBrk="1" fontAlgn="auto" hangingPunct="1">
              <a:spcAft>
                <a:spcPts val="0"/>
              </a:spcAft>
              <a:buFont typeface="Wingdings 2"/>
              <a:buChar char=""/>
              <a:defRPr/>
            </a:pPr>
            <a:r>
              <a:rPr lang="ru-RU" dirty="0" smtClean="0"/>
              <a:t>п. Плотина-</a:t>
            </a:r>
            <a:r>
              <a:rPr lang="ru-RU" dirty="0" smtClean="0">
                <a:ln>
                  <a:solidFill>
                    <a:sysClr val="windowText" lastClr="000000"/>
                  </a:solidFill>
                </a:ln>
              </a:rPr>
              <a:t>185</a:t>
            </a:r>
          </a:p>
          <a:p>
            <a:pPr marL="365760" indent="-283464" eaLnBrk="1" fontAlgn="auto" hangingPunct="1">
              <a:spcAft>
                <a:spcPts val="0"/>
              </a:spcAft>
              <a:buFont typeface="Wingdings 2"/>
              <a:buChar char=""/>
              <a:defRPr/>
            </a:pPr>
            <a:r>
              <a:rPr lang="ru-RU" dirty="0" smtClean="0"/>
              <a:t>п. Чкаловский – </a:t>
            </a:r>
            <a:r>
              <a:rPr lang="ru-RU" dirty="0" smtClean="0">
                <a:ln>
                  <a:solidFill>
                    <a:sysClr val="windowText" lastClr="000000"/>
                  </a:solidFill>
                </a:ln>
              </a:rPr>
              <a:t>51</a:t>
            </a:r>
            <a:endParaRPr lang="ru-RU" dirty="0" smtClean="0"/>
          </a:p>
          <a:p>
            <a:pPr marL="365760" indent="-283464" eaLnBrk="1" fontAlgn="auto" hangingPunct="1">
              <a:spcAft>
                <a:spcPts val="0"/>
              </a:spcAft>
              <a:buFont typeface="Wingdings 2"/>
              <a:buChar char=""/>
              <a:defRPr/>
            </a:pPr>
            <a:endParaRPr lang="ru-RU" dirty="0" smtClean="0"/>
          </a:p>
          <a:p>
            <a:pPr marL="365760" indent="-283464" eaLnBrk="1" fontAlgn="auto" hangingPunct="1">
              <a:spcAft>
                <a:spcPts val="0"/>
              </a:spcAft>
              <a:buFont typeface="Wingdings 2"/>
              <a:buChar char=""/>
              <a:defRPr/>
            </a:pPr>
            <a:endParaRPr lang="ru-RU" dirty="0"/>
          </a:p>
        </p:txBody>
      </p:sp>
      <p:pic>
        <p:nvPicPr>
          <p:cNvPr id="129027" name="Рисунок 3" descr="kredit.jpg"/>
          <p:cNvPicPr>
            <a:picLocks noChangeAspect="1"/>
          </p:cNvPicPr>
          <p:nvPr/>
        </p:nvPicPr>
        <p:blipFill>
          <a:blip r:embed="rId2"/>
          <a:srcRect/>
          <a:stretch>
            <a:fillRect/>
          </a:stretch>
        </p:blipFill>
        <p:spPr bwMode="auto">
          <a:xfrm>
            <a:off x="5219700" y="3824288"/>
            <a:ext cx="3754438" cy="281622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eaLnBrk="1" fontAlgn="auto" hangingPunct="1">
              <a:spcAft>
                <a:spcPts val="0"/>
              </a:spcAft>
              <a:defRPr/>
            </a:pPr>
            <a:r>
              <a:rPr lang="ru-RU" dirty="0" err="1" smtClean="0">
                <a:solidFill>
                  <a:schemeClr val="tx2">
                    <a:satMod val="130000"/>
                  </a:schemeClr>
                </a:solidFill>
              </a:rPr>
              <a:t>Похозяйственный</a:t>
            </a:r>
            <a:r>
              <a:rPr lang="ru-RU" dirty="0" smtClean="0">
                <a:solidFill>
                  <a:schemeClr val="tx2">
                    <a:satMod val="130000"/>
                  </a:schemeClr>
                </a:solidFill>
              </a:rPr>
              <a:t>  учет</a:t>
            </a:r>
            <a:endParaRPr lang="ru-RU" dirty="0">
              <a:solidFill>
                <a:schemeClr val="tx2">
                  <a:satMod val="130000"/>
                </a:schemeClr>
              </a:solidFill>
            </a:endParaRPr>
          </a:p>
        </p:txBody>
      </p:sp>
      <p:sp>
        <p:nvSpPr>
          <p:cNvPr id="3" name="Содержимое 2"/>
          <p:cNvSpPr>
            <a:spLocks noGrp="1"/>
          </p:cNvSpPr>
          <p:nvPr>
            <p:ph idx="4294967295"/>
          </p:nvPr>
        </p:nvSpPr>
        <p:spPr>
          <a:xfrm>
            <a:off x="1435608" y="1447800"/>
            <a:ext cx="7498080" cy="4800600"/>
          </a:xfrm>
        </p:spPr>
        <p:txBody>
          <a:bodyPr>
            <a:normAutofit/>
          </a:bodyPr>
          <a:lstStyle/>
          <a:p>
            <a:pPr marL="365760" indent="-283464" algn="ctr" eaLnBrk="1" fontAlgn="auto" hangingPunct="1">
              <a:spcAft>
                <a:spcPts val="0"/>
              </a:spcAft>
              <a:buFont typeface="Wingdings 2"/>
              <a:buNone/>
              <a:defRPr/>
            </a:pPr>
            <a:r>
              <a:rPr lang="ru-RU" dirty="0" smtClean="0"/>
              <a:t>На 01.01.2016 года в поселении имеется:</a:t>
            </a:r>
          </a:p>
          <a:p>
            <a:pPr marL="365760" indent="-283464" eaLnBrk="1" fontAlgn="auto" hangingPunct="1">
              <a:spcAft>
                <a:spcPts val="0"/>
              </a:spcAft>
              <a:buFont typeface="Wingdings 2"/>
              <a:buChar char=""/>
              <a:defRPr/>
            </a:pPr>
            <a:r>
              <a:rPr lang="ru-RU" dirty="0" smtClean="0"/>
              <a:t>крупного рогатого скота  </a:t>
            </a:r>
            <a:r>
              <a:rPr lang="ru-RU" dirty="0" smtClean="0">
                <a:ln>
                  <a:solidFill>
                    <a:sysClr val="windowText" lastClr="000000"/>
                  </a:solidFill>
                </a:ln>
              </a:rPr>
              <a:t>-  3</a:t>
            </a:r>
            <a:r>
              <a:rPr lang="ru-RU" dirty="0" smtClean="0"/>
              <a:t> головы, в т.ч. </a:t>
            </a:r>
            <a:r>
              <a:rPr lang="ru-RU" dirty="0" smtClean="0">
                <a:ln>
                  <a:solidFill>
                    <a:sysClr val="windowText" lastClr="000000"/>
                  </a:solidFill>
                </a:ln>
              </a:rPr>
              <a:t>2</a:t>
            </a:r>
            <a:r>
              <a:rPr lang="ru-RU" dirty="0" smtClean="0"/>
              <a:t> коровы;</a:t>
            </a:r>
          </a:p>
          <a:p>
            <a:pPr marL="365760" indent="-283464" eaLnBrk="1" fontAlgn="auto" hangingPunct="1">
              <a:spcAft>
                <a:spcPts val="0"/>
              </a:spcAft>
              <a:buFont typeface="Wingdings 2"/>
              <a:buChar char=""/>
              <a:defRPr/>
            </a:pPr>
            <a:r>
              <a:rPr lang="ru-RU" dirty="0" smtClean="0"/>
              <a:t>свиньи  -  </a:t>
            </a:r>
            <a:r>
              <a:rPr lang="ru-RU" dirty="0" smtClean="0">
                <a:ln>
                  <a:solidFill>
                    <a:sysClr val="windowText" lastClr="000000"/>
                  </a:solidFill>
                </a:ln>
              </a:rPr>
              <a:t>5</a:t>
            </a:r>
            <a:r>
              <a:rPr lang="ru-RU" dirty="0" smtClean="0"/>
              <a:t> голов;</a:t>
            </a:r>
          </a:p>
          <a:p>
            <a:pPr marL="365760" indent="-283464" eaLnBrk="1" fontAlgn="auto" hangingPunct="1">
              <a:spcAft>
                <a:spcPts val="0"/>
              </a:spcAft>
              <a:buFont typeface="Wingdings 2"/>
              <a:buChar char=""/>
              <a:defRPr/>
            </a:pPr>
            <a:r>
              <a:rPr lang="ru-RU" dirty="0" smtClean="0"/>
              <a:t>овцы  -  </a:t>
            </a:r>
            <a:r>
              <a:rPr lang="ru-RU" dirty="0" smtClean="0">
                <a:ln>
                  <a:solidFill>
                    <a:sysClr val="windowText" lastClr="000000"/>
                  </a:solidFill>
                </a:ln>
              </a:rPr>
              <a:t>38</a:t>
            </a:r>
            <a:r>
              <a:rPr lang="ru-RU" dirty="0" smtClean="0"/>
              <a:t> голов;</a:t>
            </a:r>
          </a:p>
          <a:p>
            <a:pPr marL="365760" indent="-283464" eaLnBrk="1" fontAlgn="auto" hangingPunct="1">
              <a:spcAft>
                <a:spcPts val="0"/>
              </a:spcAft>
              <a:buFont typeface="Wingdings 2"/>
              <a:buChar char=""/>
              <a:defRPr/>
            </a:pPr>
            <a:r>
              <a:rPr lang="ru-RU" dirty="0" smtClean="0"/>
              <a:t>козы  -  </a:t>
            </a:r>
            <a:r>
              <a:rPr lang="ru-RU" dirty="0" smtClean="0">
                <a:ln>
                  <a:solidFill>
                    <a:sysClr val="windowText" lastClr="000000"/>
                  </a:solidFill>
                </a:ln>
              </a:rPr>
              <a:t>10</a:t>
            </a:r>
            <a:r>
              <a:rPr lang="ru-RU" dirty="0" smtClean="0"/>
              <a:t> голов;</a:t>
            </a:r>
          </a:p>
          <a:p>
            <a:pPr marL="365760" indent="-283464" eaLnBrk="1" fontAlgn="auto" hangingPunct="1">
              <a:spcAft>
                <a:spcPts val="0"/>
              </a:spcAft>
              <a:buFont typeface="Wingdings 2"/>
              <a:buChar char=""/>
              <a:defRPr/>
            </a:pPr>
            <a:r>
              <a:rPr lang="ru-RU" dirty="0" smtClean="0"/>
              <a:t>кролики  -  </a:t>
            </a:r>
            <a:r>
              <a:rPr lang="ru-RU" dirty="0" smtClean="0">
                <a:ln>
                  <a:solidFill>
                    <a:sysClr val="windowText" lastClr="000000"/>
                  </a:solidFill>
                </a:ln>
              </a:rPr>
              <a:t>54</a:t>
            </a:r>
            <a:r>
              <a:rPr lang="ru-RU" dirty="0" smtClean="0"/>
              <a:t> голов;</a:t>
            </a:r>
          </a:p>
          <a:p>
            <a:pPr marL="365760" indent="-283464" eaLnBrk="1" fontAlgn="auto" hangingPunct="1">
              <a:spcAft>
                <a:spcPts val="0"/>
              </a:spcAft>
              <a:buFont typeface="Wingdings 2"/>
              <a:buChar char=""/>
              <a:defRPr/>
            </a:pPr>
            <a:r>
              <a:rPr lang="ru-RU" dirty="0" smtClean="0"/>
              <a:t>куры  -  </a:t>
            </a:r>
            <a:r>
              <a:rPr lang="ru-RU" dirty="0" smtClean="0">
                <a:ln>
                  <a:solidFill>
                    <a:sysClr val="windowText" lastClr="000000"/>
                  </a:solidFill>
                </a:ln>
              </a:rPr>
              <a:t>96</a:t>
            </a:r>
            <a:r>
              <a:rPr lang="ru-RU" dirty="0" smtClean="0"/>
              <a:t> голов.</a:t>
            </a:r>
          </a:p>
          <a:p>
            <a:pPr marL="365760" indent="-283464" eaLnBrk="1" fontAlgn="auto" hangingPunct="1">
              <a:spcAft>
                <a:spcPts val="0"/>
              </a:spcAft>
              <a:buFont typeface="Wingdings 2"/>
              <a:buChar char=""/>
              <a:defRPr/>
            </a:pPr>
            <a:endParaRPr lang="ru-RU" dirty="0"/>
          </a:p>
        </p:txBody>
      </p:sp>
      <p:pic>
        <p:nvPicPr>
          <p:cNvPr id="130051" name="Рисунок 3" descr="кур-семья.jpg"/>
          <p:cNvPicPr>
            <a:picLocks noChangeAspect="1"/>
          </p:cNvPicPr>
          <p:nvPr/>
        </p:nvPicPr>
        <p:blipFill>
          <a:blip r:embed="rId2"/>
          <a:srcRect t="8893" b="6058"/>
          <a:stretch>
            <a:fillRect/>
          </a:stretch>
        </p:blipFill>
        <p:spPr bwMode="auto">
          <a:xfrm>
            <a:off x="5508625" y="2924175"/>
            <a:ext cx="3506788" cy="1989138"/>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203575" y="274638"/>
            <a:ext cx="5730875" cy="1143000"/>
          </a:xfrm>
        </p:spPr>
        <p:txBody>
          <a:bodyPr>
            <a:normAutofit fontScale="90000"/>
          </a:bodyPr>
          <a:lstStyle/>
          <a:p>
            <a:pPr eaLnBrk="1" fontAlgn="auto" hangingPunct="1">
              <a:spcAft>
                <a:spcPts val="0"/>
              </a:spcAft>
              <a:defRPr/>
            </a:pPr>
            <a:r>
              <a:rPr lang="ru-RU" dirty="0" smtClean="0">
                <a:solidFill>
                  <a:schemeClr val="tx2">
                    <a:satMod val="130000"/>
                  </a:schemeClr>
                </a:solidFill>
              </a:rPr>
              <a:t>Первичный  воинский учет</a:t>
            </a:r>
            <a:endParaRPr lang="ru-RU" dirty="0">
              <a:solidFill>
                <a:schemeClr val="tx2">
                  <a:satMod val="130000"/>
                </a:schemeClr>
              </a:solidFill>
            </a:endParaRPr>
          </a:p>
        </p:txBody>
      </p:sp>
      <p:sp>
        <p:nvSpPr>
          <p:cNvPr id="3" name="Содержимое 2"/>
          <p:cNvSpPr>
            <a:spLocks noGrp="1"/>
          </p:cNvSpPr>
          <p:nvPr>
            <p:ph idx="4294967295"/>
          </p:nvPr>
        </p:nvSpPr>
        <p:spPr>
          <a:xfrm>
            <a:off x="1547664" y="1628800"/>
            <a:ext cx="7386024" cy="4619600"/>
          </a:xfrm>
        </p:spPr>
        <p:txBody>
          <a:bodyPr>
            <a:normAutofit fontScale="92500" lnSpcReduction="10000"/>
          </a:bodyPr>
          <a:lstStyle/>
          <a:p>
            <a:pPr marL="365760" indent="-283464" algn="ctr" eaLnBrk="1" fontAlgn="auto" hangingPunct="1">
              <a:spcAft>
                <a:spcPts val="0"/>
              </a:spcAft>
              <a:buFont typeface="Wingdings 2"/>
              <a:buNone/>
              <a:defRPr/>
            </a:pPr>
            <a:r>
              <a:rPr lang="ru-RU" dirty="0" smtClean="0"/>
              <a:t>Всего на первичном воинском учете состоит – </a:t>
            </a:r>
            <a:r>
              <a:rPr lang="ru-RU" dirty="0" smtClean="0">
                <a:ln>
                  <a:solidFill>
                    <a:sysClr val="windowText" lastClr="000000"/>
                  </a:solidFill>
                </a:ln>
              </a:rPr>
              <a:t>50</a:t>
            </a:r>
            <a:r>
              <a:rPr lang="ru-RU" dirty="0" smtClean="0"/>
              <a:t> чел. </a:t>
            </a:r>
          </a:p>
          <a:p>
            <a:pPr marL="365760" indent="-283464" eaLnBrk="1" fontAlgn="auto" hangingPunct="1">
              <a:spcAft>
                <a:spcPts val="0"/>
              </a:spcAft>
              <a:buFont typeface="Wingdings 2"/>
              <a:buChar char=""/>
              <a:defRPr/>
            </a:pPr>
            <a:r>
              <a:rPr lang="ru-RU" dirty="0" smtClean="0">
                <a:ln>
                  <a:solidFill>
                    <a:sysClr val="windowText" lastClr="000000"/>
                  </a:solidFill>
                </a:ln>
              </a:rPr>
              <a:t>49</a:t>
            </a:r>
            <a:r>
              <a:rPr lang="ru-RU" dirty="0" smtClean="0"/>
              <a:t> чел ГПЗ (граждане, пребывающие в запасе) </a:t>
            </a:r>
          </a:p>
          <a:p>
            <a:pPr marL="365760" indent="-283464" eaLnBrk="1" fontAlgn="auto" hangingPunct="1">
              <a:spcAft>
                <a:spcPts val="0"/>
              </a:spcAft>
              <a:buFont typeface="Wingdings 2"/>
              <a:buChar char=""/>
              <a:defRPr/>
            </a:pPr>
            <a:r>
              <a:rPr lang="ru-RU" dirty="0" smtClean="0">
                <a:ln>
                  <a:solidFill>
                    <a:sysClr val="windowText" lastClr="000000"/>
                  </a:solidFill>
                </a:ln>
              </a:rPr>
              <a:t>1</a:t>
            </a:r>
            <a:r>
              <a:rPr lang="ru-RU" dirty="0" smtClean="0"/>
              <a:t> офицер запаса;</a:t>
            </a:r>
          </a:p>
          <a:p>
            <a:pPr marL="365760" indent="-283464" eaLnBrk="1" fontAlgn="auto" hangingPunct="1">
              <a:spcAft>
                <a:spcPts val="0"/>
              </a:spcAft>
              <a:buFont typeface="Wingdings 2"/>
              <a:buChar char=""/>
              <a:defRPr/>
            </a:pPr>
            <a:r>
              <a:rPr lang="ru-RU" dirty="0" smtClean="0">
                <a:ln>
                  <a:solidFill>
                    <a:sysClr val="windowText" lastClr="000000"/>
                  </a:solidFill>
                </a:ln>
              </a:rPr>
              <a:t>47</a:t>
            </a:r>
            <a:r>
              <a:rPr lang="ru-RU" dirty="0" smtClean="0"/>
              <a:t> солдат, сержантов, старшин, матросов;</a:t>
            </a:r>
          </a:p>
          <a:p>
            <a:pPr marL="365760" indent="-283464" eaLnBrk="1" fontAlgn="auto" hangingPunct="1">
              <a:spcAft>
                <a:spcPts val="0"/>
              </a:spcAft>
              <a:buFont typeface="Wingdings 2"/>
              <a:buChar char=""/>
              <a:defRPr/>
            </a:pPr>
            <a:r>
              <a:rPr lang="ru-RU" dirty="0" smtClean="0">
                <a:ln>
                  <a:solidFill>
                    <a:sysClr val="windowText" lastClr="000000"/>
                  </a:solidFill>
                </a:ln>
              </a:rPr>
              <a:t>1</a:t>
            </a:r>
            <a:r>
              <a:rPr lang="ru-RU" dirty="0" smtClean="0"/>
              <a:t> прапорщик. (уменьшилось на 1 человека по сравнению с 2014 годом)</a:t>
            </a:r>
          </a:p>
          <a:p>
            <a:pPr marL="365760" indent="-283464" eaLnBrk="1" fontAlgn="auto" hangingPunct="1">
              <a:spcAft>
                <a:spcPts val="0"/>
              </a:spcAft>
              <a:buFont typeface="Wingdings 2"/>
              <a:buChar char=""/>
              <a:defRPr/>
            </a:pPr>
            <a:r>
              <a:rPr lang="ru-RU" dirty="0" smtClean="0">
                <a:ln>
                  <a:solidFill>
                    <a:sysClr val="windowText" lastClr="000000"/>
                  </a:solidFill>
                </a:ln>
              </a:rPr>
              <a:t>1</a:t>
            </a:r>
            <a:r>
              <a:rPr lang="ru-RU" dirty="0" smtClean="0"/>
              <a:t> человек призывного возраста </a:t>
            </a:r>
          </a:p>
          <a:p>
            <a:pPr marL="365760" indent="-283464" eaLnBrk="1" fontAlgn="auto" hangingPunct="1">
              <a:spcAft>
                <a:spcPts val="0"/>
              </a:spcAft>
              <a:buFont typeface="Wingdings 2"/>
              <a:buChar char=""/>
              <a:defRPr/>
            </a:pPr>
            <a:endParaRPr lang="ru-RU" dirty="0"/>
          </a:p>
        </p:txBody>
      </p:sp>
      <p:pic>
        <p:nvPicPr>
          <p:cNvPr id="131075" name="Рисунок 3" descr="1296247389_s7300389.jpg"/>
          <p:cNvPicPr>
            <a:picLocks noChangeAspect="1"/>
          </p:cNvPicPr>
          <p:nvPr/>
        </p:nvPicPr>
        <p:blipFill>
          <a:blip r:embed="rId2"/>
          <a:srcRect/>
          <a:stretch>
            <a:fillRect/>
          </a:stretch>
        </p:blipFill>
        <p:spPr bwMode="auto">
          <a:xfrm>
            <a:off x="179388" y="0"/>
            <a:ext cx="2232025" cy="167322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rmAutofit fontScale="90000"/>
          </a:bodyPr>
          <a:lstStyle/>
          <a:p>
            <a:pPr eaLnBrk="1" fontAlgn="auto" hangingPunct="1">
              <a:spcAft>
                <a:spcPts val="0"/>
              </a:spcAft>
              <a:defRPr/>
            </a:pPr>
            <a:r>
              <a:rPr lang="ru-RU" dirty="0" smtClean="0">
                <a:solidFill>
                  <a:schemeClr val="tx2">
                    <a:satMod val="130000"/>
                  </a:schemeClr>
                </a:solidFill>
              </a:rPr>
              <a:t>Распоряжения, справки, письменные обращения</a:t>
            </a:r>
            <a:endParaRPr lang="ru-RU" dirty="0">
              <a:solidFill>
                <a:schemeClr val="tx2">
                  <a:satMod val="130000"/>
                </a:schemeClr>
              </a:solidFill>
            </a:endParaRPr>
          </a:p>
        </p:txBody>
      </p:sp>
      <p:sp>
        <p:nvSpPr>
          <p:cNvPr id="3" name="Содержимое 2"/>
          <p:cNvSpPr>
            <a:spLocks noGrp="1"/>
          </p:cNvSpPr>
          <p:nvPr>
            <p:ph idx="4294967295"/>
          </p:nvPr>
        </p:nvSpPr>
        <p:spPr>
          <a:xfrm>
            <a:off x="1435608" y="1447800"/>
            <a:ext cx="7498080" cy="4800600"/>
          </a:xfrm>
        </p:spPr>
        <p:txBody>
          <a:bodyPr>
            <a:normAutofit fontScale="77500" lnSpcReduction="20000"/>
          </a:bodyPr>
          <a:lstStyle/>
          <a:p>
            <a:pPr marL="365760" indent="-283464" eaLnBrk="1" fontAlgn="auto" hangingPunct="1">
              <a:spcAft>
                <a:spcPts val="0"/>
              </a:spcAft>
              <a:buFont typeface="Wingdings 2"/>
              <a:buChar char=""/>
              <a:defRPr/>
            </a:pPr>
            <a:r>
              <a:rPr lang="ru-RU" dirty="0" smtClean="0"/>
              <a:t>Издано  распоряжений </a:t>
            </a:r>
          </a:p>
          <a:p>
            <a:pPr marL="365760" indent="-283464" eaLnBrk="1" fontAlgn="auto" hangingPunct="1">
              <a:spcAft>
                <a:spcPts val="0"/>
              </a:spcAft>
              <a:buFont typeface="Wingdings 2"/>
              <a:buNone/>
              <a:defRPr/>
            </a:pPr>
            <a:r>
              <a:rPr lang="ru-RU" dirty="0" smtClean="0"/>
              <a:t>-  по администрации – </a:t>
            </a:r>
            <a:r>
              <a:rPr lang="ru-RU" dirty="0" smtClean="0">
                <a:ln>
                  <a:solidFill>
                    <a:sysClr val="windowText" lastClr="000000"/>
                  </a:solidFill>
                </a:ln>
              </a:rPr>
              <a:t>52; </a:t>
            </a:r>
          </a:p>
          <a:p>
            <a:pPr marL="365760" indent="-283464" eaLnBrk="1" fontAlgn="auto" hangingPunct="1">
              <a:spcAft>
                <a:spcPts val="0"/>
              </a:spcAft>
              <a:buFont typeface="Wingdings 2"/>
              <a:buNone/>
              <a:defRPr/>
            </a:pPr>
            <a:r>
              <a:rPr lang="ru-RU" dirty="0" smtClean="0"/>
              <a:t>-  по личному составу – </a:t>
            </a:r>
            <a:r>
              <a:rPr lang="ru-RU" dirty="0" smtClean="0">
                <a:ln>
                  <a:solidFill>
                    <a:sysClr val="windowText" lastClr="000000"/>
                  </a:solidFill>
                </a:ln>
              </a:rPr>
              <a:t>27</a:t>
            </a:r>
            <a:r>
              <a:rPr lang="ru-RU" dirty="0" smtClean="0"/>
              <a:t>.</a:t>
            </a:r>
          </a:p>
          <a:p>
            <a:pPr marL="365760" indent="-283464" eaLnBrk="1" fontAlgn="auto" hangingPunct="1">
              <a:spcAft>
                <a:spcPts val="0"/>
              </a:spcAft>
              <a:buFont typeface="Wingdings 2"/>
              <a:buChar char=""/>
              <a:defRPr/>
            </a:pPr>
            <a:r>
              <a:rPr lang="ru-RU" dirty="0" smtClean="0"/>
              <a:t>Принято постановлений – </a:t>
            </a:r>
            <a:r>
              <a:rPr lang="ru-RU" dirty="0" smtClean="0">
                <a:ln>
                  <a:solidFill>
                    <a:sysClr val="windowText" lastClr="000000"/>
                  </a:solidFill>
                </a:ln>
              </a:rPr>
              <a:t>31.</a:t>
            </a:r>
          </a:p>
          <a:p>
            <a:pPr marL="365760" indent="-283464" eaLnBrk="1" fontAlgn="auto" hangingPunct="1">
              <a:spcAft>
                <a:spcPts val="0"/>
              </a:spcAft>
              <a:buFont typeface="Wingdings 2"/>
              <a:buChar char=""/>
              <a:defRPr/>
            </a:pPr>
            <a:r>
              <a:rPr lang="ru-RU" dirty="0" smtClean="0"/>
              <a:t>В адрес администрации поступило </a:t>
            </a:r>
            <a:r>
              <a:rPr lang="ru-RU" dirty="0" smtClean="0">
                <a:ln>
                  <a:solidFill>
                    <a:sysClr val="windowText" lastClr="000000"/>
                  </a:solidFill>
                </a:ln>
              </a:rPr>
              <a:t>4</a:t>
            </a:r>
            <a:r>
              <a:rPr lang="ru-RU" dirty="0" smtClean="0"/>
              <a:t> письменных обращения. На все обращения даны письменные ответы.</a:t>
            </a:r>
          </a:p>
          <a:p>
            <a:pPr marL="365760" indent="-283464" eaLnBrk="1" fontAlgn="auto" hangingPunct="1">
              <a:spcAft>
                <a:spcPts val="0"/>
              </a:spcAft>
              <a:buFont typeface="Wingdings 2"/>
              <a:buChar char=""/>
              <a:defRPr/>
            </a:pPr>
            <a:r>
              <a:rPr lang="ru-RU" dirty="0" smtClean="0"/>
              <a:t>Выдано справок населению – 333.</a:t>
            </a:r>
          </a:p>
          <a:p>
            <a:pPr marL="365760" indent="-283464" eaLnBrk="1" fontAlgn="auto" hangingPunct="1">
              <a:spcAft>
                <a:spcPts val="0"/>
              </a:spcAft>
              <a:buFont typeface="Wingdings 2"/>
              <a:buChar char=""/>
              <a:defRPr/>
            </a:pPr>
            <a:r>
              <a:rPr lang="ru-RU" dirty="0" smtClean="0"/>
              <a:t>Подготавливались документы по приватизации жилого фонда.</a:t>
            </a:r>
          </a:p>
          <a:p>
            <a:pPr marL="365760" indent="-283464" eaLnBrk="1" fontAlgn="auto" hangingPunct="1">
              <a:spcAft>
                <a:spcPts val="0"/>
              </a:spcAft>
              <a:buFont typeface="Wingdings 2"/>
              <a:buChar char=""/>
              <a:defRPr/>
            </a:pPr>
            <a:r>
              <a:rPr lang="ru-RU" dirty="0" smtClean="0"/>
              <a:t>Главой поселения согласовывались документы по выделению земельных участков в  п. Чкаловский и п. Плотина.</a:t>
            </a:r>
          </a:p>
          <a:p>
            <a:pPr marL="365760" indent="-283464" eaLnBrk="1" fontAlgn="auto" hangingPunct="1">
              <a:spcAft>
                <a:spcPts val="0"/>
              </a:spcAft>
              <a:buFont typeface="Wingdings 2"/>
              <a:buChar char=""/>
              <a:defRPr/>
            </a:pPr>
            <a:endParaRPr lang="ru-RU" dirty="0"/>
          </a:p>
        </p:txBody>
      </p:sp>
      <p:pic>
        <p:nvPicPr>
          <p:cNvPr id="4" name="Рисунок 3" descr="gd3z1ab698c245efyx071438345874.jpeg"/>
          <p:cNvPicPr>
            <a:picLocks noChangeAspect="1"/>
          </p:cNvPicPr>
          <p:nvPr/>
        </p:nvPicPr>
        <p:blipFill>
          <a:blip r:embed="rId2" cstate="print"/>
          <a:stretch>
            <a:fillRect/>
          </a:stretch>
        </p:blipFill>
        <p:spPr>
          <a:xfrm>
            <a:off x="6084168" y="1412776"/>
            <a:ext cx="2514711" cy="15121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edg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435100" y="274638"/>
            <a:ext cx="7499350" cy="2001837"/>
          </a:xfrm>
        </p:spPr>
        <p:txBody>
          <a:bodyPr>
            <a:normAutofit fontScale="90000"/>
          </a:bodyPr>
          <a:lstStyle/>
          <a:p>
            <a:pPr eaLnBrk="1" fontAlgn="auto" hangingPunct="1">
              <a:spcAft>
                <a:spcPts val="0"/>
              </a:spcAft>
              <a:defRPr/>
            </a:pPr>
            <a:r>
              <a:rPr lang="ru-RU" dirty="0" smtClean="0">
                <a:solidFill>
                  <a:schemeClr val="tx2">
                    <a:satMod val="130000"/>
                  </a:schemeClr>
                </a:solidFill>
              </a:rPr>
              <a:t> Администрацией постоянно ведется работа по предупреждению населения  по содержанию  собак и скота.</a:t>
            </a:r>
            <a:endParaRPr lang="ru-RU" dirty="0">
              <a:solidFill>
                <a:schemeClr val="tx2">
                  <a:satMod val="130000"/>
                </a:schemeClr>
              </a:solidFill>
            </a:endParaRPr>
          </a:p>
        </p:txBody>
      </p:sp>
      <p:pic>
        <p:nvPicPr>
          <p:cNvPr id="4" name="Содержимое 3" descr="1423165673115.jpg"/>
          <p:cNvPicPr>
            <a:picLocks noGrp="1" noChangeAspect="1"/>
          </p:cNvPicPr>
          <p:nvPr>
            <p:ph idx="4294967295"/>
          </p:nvPr>
        </p:nvPicPr>
        <p:blipFill>
          <a:blip r:embed="rId2" cstate="print"/>
          <a:stretch>
            <a:fillRect/>
          </a:stretch>
        </p:blipFill>
        <p:spPr>
          <a:xfrm>
            <a:off x="2051720" y="2539399"/>
            <a:ext cx="5758135" cy="4318601"/>
          </a:xfrm>
          <a:prstGeom prst="snip2DiagRect">
            <a:avLst/>
          </a:prstGeom>
          <a:solidFill>
            <a:srgbClr val="FFFFFF">
              <a:shade val="85000"/>
            </a:srgbClr>
          </a:solidFill>
          <a:ln w="88900" cap="sq">
            <a:solidFill>
              <a:srgbClr val="FFFFFF"/>
            </a:solidFill>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edg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3"/>
          <p:cNvSpPr>
            <a:spLocks noGrp="1"/>
          </p:cNvSpPr>
          <p:nvPr>
            <p:ph type="body" idx="1"/>
          </p:nvPr>
        </p:nvSpPr>
        <p:spPr>
          <a:xfrm>
            <a:off x="1042988" y="0"/>
            <a:ext cx="7499350" cy="4800600"/>
          </a:xfrm>
        </p:spPr>
        <p:txBody>
          <a:bodyPr/>
          <a:lstStyle/>
          <a:p>
            <a:pPr algn="ctr" eaLnBrk="1" hangingPunct="1">
              <a:buFont typeface="Wingdings 2" pitchFamily="18" charset="2"/>
              <a:buNone/>
            </a:pPr>
            <a:r>
              <a:rPr lang="ru-RU" smtClean="0"/>
              <a:t>По обращению граждан п.Плотина, был установлен факт нарушения правил благоустройства</a:t>
            </a:r>
          </a:p>
        </p:txBody>
      </p:sp>
      <p:pic>
        <p:nvPicPr>
          <p:cNvPr id="134146" name="Picture 4" descr="DSCN4995"/>
          <p:cNvPicPr>
            <a:picLocks noChangeAspect="1" noChangeArrowheads="1"/>
          </p:cNvPicPr>
          <p:nvPr/>
        </p:nvPicPr>
        <p:blipFill>
          <a:blip r:embed="rId2" cstate="print"/>
          <a:srcRect/>
          <a:stretch>
            <a:fillRect/>
          </a:stretch>
        </p:blipFill>
        <p:spPr bwMode="auto">
          <a:xfrm>
            <a:off x="539750" y="1628775"/>
            <a:ext cx="3541713" cy="2657475"/>
          </a:xfrm>
          <a:prstGeom prst="rect">
            <a:avLst/>
          </a:prstGeom>
          <a:noFill/>
          <a:ln w="9525">
            <a:noFill/>
            <a:miter lim="800000"/>
            <a:headEnd/>
            <a:tailEnd/>
          </a:ln>
        </p:spPr>
      </p:pic>
      <p:pic>
        <p:nvPicPr>
          <p:cNvPr id="134147" name="Picture 5" descr="DSCN4997"/>
          <p:cNvPicPr>
            <a:picLocks noChangeAspect="1" noChangeArrowheads="1"/>
          </p:cNvPicPr>
          <p:nvPr/>
        </p:nvPicPr>
        <p:blipFill>
          <a:blip r:embed="rId3" cstate="print"/>
          <a:srcRect/>
          <a:stretch>
            <a:fillRect/>
          </a:stretch>
        </p:blipFill>
        <p:spPr bwMode="auto">
          <a:xfrm>
            <a:off x="5219700" y="3933825"/>
            <a:ext cx="3600450" cy="2619375"/>
          </a:xfrm>
          <a:prstGeom prst="rect">
            <a:avLst/>
          </a:prstGeom>
          <a:noFill/>
          <a:ln w="9525">
            <a:noFill/>
            <a:miter lim="800000"/>
            <a:headEnd/>
            <a:tailEnd/>
          </a:ln>
        </p:spPr>
      </p:pic>
      <p:pic>
        <p:nvPicPr>
          <p:cNvPr id="134148" name="Picture 6" descr="DSCN5000"/>
          <p:cNvPicPr>
            <a:picLocks noChangeAspect="1" noChangeArrowheads="1"/>
          </p:cNvPicPr>
          <p:nvPr/>
        </p:nvPicPr>
        <p:blipFill>
          <a:blip r:embed="rId4" cstate="print"/>
          <a:srcRect/>
          <a:stretch>
            <a:fillRect/>
          </a:stretch>
        </p:blipFill>
        <p:spPr bwMode="auto">
          <a:xfrm>
            <a:off x="3203575" y="2852738"/>
            <a:ext cx="3167063" cy="23749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042988" y="260350"/>
            <a:ext cx="7654925" cy="1143000"/>
          </a:xfrm>
        </p:spPr>
        <p:txBody>
          <a:bodyPr>
            <a:normAutofit fontScale="90000"/>
          </a:bodyPr>
          <a:lstStyle/>
          <a:p>
            <a:pPr eaLnBrk="1" fontAlgn="auto" hangingPunct="1">
              <a:spcAft>
                <a:spcPts val="0"/>
              </a:spcAft>
              <a:defRPr/>
            </a:pPr>
            <a:r>
              <a:rPr lang="ru-RU" dirty="0" smtClean="0">
                <a:solidFill>
                  <a:schemeClr val="tx2">
                    <a:satMod val="130000"/>
                  </a:schemeClr>
                </a:solidFill>
              </a:rPr>
              <a:t/>
            </a:r>
            <a:br>
              <a:rPr lang="ru-RU" dirty="0" smtClean="0">
                <a:solidFill>
                  <a:schemeClr val="tx2">
                    <a:satMod val="130000"/>
                  </a:schemeClr>
                </a:solidFill>
              </a:rPr>
            </a:br>
            <a:r>
              <a:rPr lang="ru-RU" dirty="0" smtClean="0">
                <a:solidFill>
                  <a:schemeClr val="tx2">
                    <a:satMod val="130000"/>
                  </a:schemeClr>
                </a:solidFill>
              </a:rPr>
              <a:t/>
            </a:r>
            <a:br>
              <a:rPr lang="ru-RU" dirty="0" smtClean="0">
                <a:solidFill>
                  <a:schemeClr val="tx2">
                    <a:satMod val="130000"/>
                  </a:schemeClr>
                </a:solidFill>
              </a:rPr>
            </a:br>
            <a:r>
              <a:rPr lang="ru-RU" dirty="0" smtClean="0">
                <a:solidFill>
                  <a:schemeClr val="tx2">
                    <a:satMod val="130000"/>
                  </a:schemeClr>
                </a:solidFill>
              </a:rPr>
              <a:t/>
            </a:r>
            <a:br>
              <a:rPr lang="ru-RU" dirty="0" smtClean="0">
                <a:solidFill>
                  <a:schemeClr val="tx2">
                    <a:satMod val="130000"/>
                  </a:schemeClr>
                </a:solidFill>
              </a:rPr>
            </a:br>
            <a:r>
              <a:rPr lang="ru-RU" dirty="0" smtClean="0">
                <a:solidFill>
                  <a:schemeClr val="tx2">
                    <a:satMod val="130000"/>
                  </a:schemeClr>
                </a:solidFill>
              </a:rPr>
              <a:t> Соглашения    по исполнению полномочий Лоухского района местной администрацией </a:t>
            </a:r>
            <a:br>
              <a:rPr lang="ru-RU" dirty="0" smtClean="0">
                <a:solidFill>
                  <a:schemeClr val="tx2">
                    <a:satMod val="130000"/>
                  </a:schemeClr>
                </a:solidFill>
              </a:rPr>
            </a:br>
            <a:r>
              <a:rPr lang="ru-RU" dirty="0" smtClean="0">
                <a:solidFill>
                  <a:schemeClr val="tx2">
                    <a:satMod val="130000"/>
                  </a:schemeClr>
                </a:solidFill>
              </a:rPr>
              <a:t/>
            </a:r>
            <a:br>
              <a:rPr lang="ru-RU" dirty="0" smtClean="0">
                <a:solidFill>
                  <a:schemeClr val="tx2">
                    <a:satMod val="130000"/>
                  </a:schemeClr>
                </a:solidFill>
              </a:rPr>
            </a:br>
            <a:endParaRPr lang="ru-RU" dirty="0">
              <a:solidFill>
                <a:schemeClr val="tx2">
                  <a:satMod val="130000"/>
                </a:schemeClr>
              </a:solidFill>
            </a:endParaRPr>
          </a:p>
        </p:txBody>
      </p:sp>
      <p:graphicFrame>
        <p:nvGraphicFramePr>
          <p:cNvPr id="4" name="Схема 3"/>
          <p:cNvGraphicFramePr/>
          <p:nvPr/>
        </p:nvGraphicFramePr>
        <p:xfrm>
          <a:off x="1619672" y="2276872"/>
          <a:ext cx="7128792"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4995" name="TextBox 5"/>
          <p:cNvSpPr txBox="1">
            <a:spLocks noChangeArrowheads="1"/>
          </p:cNvSpPr>
          <p:nvPr/>
        </p:nvSpPr>
        <p:spPr bwMode="auto">
          <a:xfrm>
            <a:off x="1835150" y="5732463"/>
            <a:ext cx="1873250" cy="461962"/>
          </a:xfrm>
          <a:prstGeom prst="rect">
            <a:avLst/>
          </a:prstGeom>
          <a:noFill/>
          <a:ln w="9525">
            <a:noFill/>
            <a:miter lim="800000"/>
            <a:headEnd/>
            <a:tailEnd/>
          </a:ln>
        </p:spPr>
        <p:txBody>
          <a:bodyPr>
            <a:spAutoFit/>
          </a:bodyPr>
          <a:lstStyle/>
          <a:p>
            <a:pPr algn="ctr"/>
            <a:r>
              <a:rPr lang="ru-RU" sz="2400">
                <a:latin typeface="Corbel" pitchFamily="34" charset="0"/>
              </a:rPr>
              <a:t>8 тыс. руб.</a:t>
            </a:r>
          </a:p>
        </p:txBody>
      </p:sp>
      <p:sp>
        <p:nvSpPr>
          <p:cNvPr id="84996" name="TextBox 7"/>
          <p:cNvSpPr txBox="1">
            <a:spLocks noChangeArrowheads="1"/>
          </p:cNvSpPr>
          <p:nvPr/>
        </p:nvSpPr>
        <p:spPr bwMode="auto">
          <a:xfrm>
            <a:off x="5292725" y="5732463"/>
            <a:ext cx="1871663" cy="461962"/>
          </a:xfrm>
          <a:prstGeom prst="rect">
            <a:avLst/>
          </a:prstGeom>
          <a:noFill/>
          <a:ln w="9525">
            <a:noFill/>
            <a:miter lim="800000"/>
            <a:headEnd/>
            <a:tailEnd/>
          </a:ln>
        </p:spPr>
        <p:txBody>
          <a:bodyPr>
            <a:spAutoFit/>
          </a:bodyPr>
          <a:lstStyle/>
          <a:p>
            <a:pPr algn="ctr"/>
            <a:r>
              <a:rPr lang="ru-RU" sz="2400">
                <a:latin typeface="Corbel" pitchFamily="34" charset="0"/>
              </a:rPr>
              <a:t>8 тыс. руб.</a:t>
            </a:r>
          </a:p>
        </p:txBody>
      </p:sp>
    </p:spTree>
  </p:cSld>
  <p:clrMapOvr>
    <a:masterClrMapping/>
  </p:clrMapOvr>
  <p:transition>
    <p:wedg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042988" y="333375"/>
            <a:ext cx="7891462" cy="5915025"/>
          </a:xfrm>
        </p:spPr>
        <p:txBody>
          <a:bodyPr>
            <a:normAutofit/>
          </a:bodyPr>
          <a:lstStyle/>
          <a:p>
            <a:pPr marL="640080" lvl="1" indent="-237744" eaLnBrk="1" fontAlgn="auto" hangingPunct="1">
              <a:spcAft>
                <a:spcPts val="0"/>
              </a:spcAft>
              <a:buFont typeface="Verdana"/>
              <a:buNone/>
              <a:defRPr/>
            </a:pPr>
            <a:r>
              <a:rPr lang="ru-RU" b="1" dirty="0" smtClean="0"/>
              <a:t>	</a:t>
            </a:r>
            <a:r>
              <a:rPr lang="ru-RU" b="1" dirty="0" smtClean="0">
                <a:solidFill>
                  <a:schemeClr val="tx1">
                    <a:lumMod val="65000"/>
                    <a:lumOff val="35000"/>
                  </a:schemeClr>
                </a:solidFill>
              </a:rPr>
              <a:t>Администрация совместно с депутатами провела собрания около домов п. Плотина по уборке территории вокруг домов, по запрету сжигания сухой травы, по ремонту заборов.</a:t>
            </a:r>
            <a:endParaRPr lang="ru-RU" b="1" dirty="0">
              <a:solidFill>
                <a:schemeClr val="tx1">
                  <a:lumMod val="65000"/>
                  <a:lumOff val="35000"/>
                </a:schemeClr>
              </a:solidFill>
            </a:endParaRPr>
          </a:p>
        </p:txBody>
      </p:sp>
      <p:pic>
        <p:nvPicPr>
          <p:cNvPr id="4" name="Рисунок 3" descr="1423165672820.jpg"/>
          <p:cNvPicPr>
            <a:picLocks noChangeAspect="1"/>
          </p:cNvPicPr>
          <p:nvPr/>
        </p:nvPicPr>
        <p:blipFill>
          <a:blip r:embed="rId2" cstate="print"/>
          <a:stretch>
            <a:fillRect/>
          </a:stretch>
        </p:blipFill>
        <p:spPr>
          <a:xfrm>
            <a:off x="3275856" y="2492896"/>
            <a:ext cx="5592621" cy="41944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wedg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115888"/>
            <a:ext cx="8229600" cy="720725"/>
          </a:xfrm>
        </p:spPr>
        <p:txBody>
          <a:bodyPr>
            <a:normAutofit fontScale="90000"/>
          </a:bodyPr>
          <a:lstStyle/>
          <a:p>
            <a:pPr algn="ctr" eaLnBrk="1" fontAlgn="auto" hangingPunct="1">
              <a:spcAft>
                <a:spcPts val="0"/>
              </a:spcAft>
              <a:defRPr/>
            </a:pPr>
            <a:r>
              <a:rPr lang="ru-RU" dirty="0" smtClean="0">
                <a:solidFill>
                  <a:schemeClr val="tx2">
                    <a:satMod val="130000"/>
                  </a:schemeClr>
                </a:solidFill>
              </a:rPr>
              <a:t>День пожилых людей</a:t>
            </a:r>
            <a:endParaRPr lang="ru-RU" dirty="0">
              <a:solidFill>
                <a:schemeClr val="tx2">
                  <a:satMod val="130000"/>
                </a:schemeClr>
              </a:solidFill>
            </a:endParaRPr>
          </a:p>
        </p:txBody>
      </p:sp>
      <p:pic>
        <p:nvPicPr>
          <p:cNvPr id="4" name="Содержимое 3" descr="DSCN5119.jpg"/>
          <p:cNvPicPr>
            <a:picLocks noGrp="1" noChangeAspect="1"/>
          </p:cNvPicPr>
          <p:nvPr>
            <p:ph idx="4294967295"/>
          </p:nvPr>
        </p:nvPicPr>
        <p:blipFill>
          <a:blip r:embed="rId2" cstate="print"/>
          <a:stretch>
            <a:fillRect/>
          </a:stretch>
        </p:blipFill>
        <p:spPr>
          <a:xfrm>
            <a:off x="395536" y="836712"/>
            <a:ext cx="8352928" cy="5376680"/>
          </a:xfrm>
          <a:prstGeom prst="round2DiagRect">
            <a:avLst>
              <a:gd name="adj1" fmla="val 16667"/>
              <a:gd name="adj2" fmla="val 0"/>
            </a:avLst>
          </a:prstGeom>
          <a:ln w="88900" cap="sq">
            <a:solidFill>
              <a:srgbClr val="FFFFFF"/>
            </a:solidFill>
          </a:ln>
          <a:effectLst>
            <a:outerShdw blurRad="254000" algn="tl" rotWithShape="0">
              <a:srgbClr val="000000">
                <a:alpha val="43000"/>
              </a:srgbClr>
            </a:outerShdw>
          </a:effectLst>
        </p:spPr>
      </p:pic>
    </p:spTree>
  </p:cSld>
  <p:clrMapOvr>
    <a:masterClrMapping/>
  </p:clrMapOvr>
  <p:transition>
    <p:wedg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5103.jpg"/>
          <p:cNvPicPr>
            <a:picLocks noChangeAspect="1"/>
          </p:cNvPicPr>
          <p:nvPr/>
        </p:nvPicPr>
        <p:blipFill>
          <a:blip r:embed="rId2" cstate="print"/>
          <a:stretch>
            <a:fillRect/>
          </a:stretch>
        </p:blipFill>
        <p:spPr>
          <a:xfrm>
            <a:off x="1187624" y="1052736"/>
            <a:ext cx="7704856" cy="52445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Заголовок 3"/>
          <p:cNvSpPr>
            <a:spLocks noGrp="1"/>
          </p:cNvSpPr>
          <p:nvPr>
            <p:ph type="title" idx="4294967295"/>
          </p:nvPr>
        </p:nvSpPr>
        <p:spPr>
          <a:xfrm>
            <a:off x="1187450" y="115888"/>
            <a:ext cx="7510463" cy="1143000"/>
          </a:xfrm>
        </p:spPr>
        <p:txBody>
          <a:bodyPr/>
          <a:lstStyle/>
          <a:p>
            <a:pPr eaLnBrk="1" fontAlgn="auto" hangingPunct="1">
              <a:spcAft>
                <a:spcPts val="0"/>
              </a:spcAft>
              <a:defRPr/>
            </a:pPr>
            <a:r>
              <a:rPr lang="ru-RU" dirty="0" smtClean="0">
                <a:solidFill>
                  <a:schemeClr val="tx2">
                    <a:satMod val="130000"/>
                  </a:schemeClr>
                </a:solidFill>
              </a:rPr>
              <a:t>Концерт ко дню Победы</a:t>
            </a:r>
            <a:endParaRPr lang="ru-RU" dirty="0">
              <a:solidFill>
                <a:schemeClr val="tx2">
                  <a:satMod val="130000"/>
                </a:schemeClr>
              </a:solidFill>
            </a:endParaRPr>
          </a:p>
        </p:txBody>
      </p:sp>
      <p:sp>
        <p:nvSpPr>
          <p:cNvPr id="137219" name="TextBox 4"/>
          <p:cNvSpPr txBox="1">
            <a:spLocks noChangeArrowheads="1"/>
          </p:cNvSpPr>
          <p:nvPr/>
        </p:nvSpPr>
        <p:spPr bwMode="auto">
          <a:xfrm>
            <a:off x="1403350" y="5661025"/>
            <a:ext cx="3535363" cy="708025"/>
          </a:xfrm>
          <a:prstGeom prst="rect">
            <a:avLst/>
          </a:prstGeom>
          <a:noFill/>
          <a:ln w="9525">
            <a:noFill/>
            <a:miter lim="800000"/>
            <a:headEnd/>
            <a:tailEnd/>
          </a:ln>
        </p:spPr>
        <p:txBody>
          <a:bodyPr wrap="none">
            <a:spAutoFit/>
          </a:bodyPr>
          <a:lstStyle/>
          <a:p>
            <a:r>
              <a:rPr lang="ru-RU" sz="4000">
                <a:solidFill>
                  <a:srgbClr val="FFFF00"/>
                </a:solidFill>
                <a:latin typeface="Corbel" pitchFamily="34" charset="0"/>
              </a:rPr>
              <a:t>Семейный дуэт</a:t>
            </a:r>
          </a:p>
        </p:txBody>
      </p:sp>
    </p:spTree>
  </p:cSld>
  <p:clrMapOvr>
    <a:masterClrMapping/>
  </p:clrMapOvr>
  <p:transition>
    <p:wedg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DSCN0360.jpg"/>
          <p:cNvPicPr>
            <a:picLocks noGrp="1" noChangeAspect="1"/>
          </p:cNvPicPr>
          <p:nvPr>
            <p:ph idx="4294967295"/>
          </p:nvPr>
        </p:nvPicPr>
        <p:blipFill>
          <a:blip r:embed="rId2" cstate="print"/>
          <a:stretch>
            <a:fillRect/>
          </a:stretch>
        </p:blipFill>
        <p:spPr>
          <a:xfrm>
            <a:off x="251520" y="188640"/>
            <a:ext cx="4968551" cy="4525963"/>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DSCN0361.jpg"/>
          <p:cNvPicPr>
            <a:picLocks noChangeAspect="1"/>
          </p:cNvPicPr>
          <p:nvPr/>
        </p:nvPicPr>
        <p:blipFill>
          <a:blip r:embed="rId3" cstate="print"/>
          <a:srcRect l="28164" t="12567" r="20885"/>
          <a:stretch>
            <a:fillRect/>
          </a:stretch>
        </p:blipFill>
        <p:spPr>
          <a:xfrm>
            <a:off x="5292080" y="2132856"/>
            <a:ext cx="3528392" cy="45411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8243" name="TextBox 6"/>
          <p:cNvSpPr txBox="1">
            <a:spLocks noChangeArrowheads="1"/>
          </p:cNvSpPr>
          <p:nvPr/>
        </p:nvSpPr>
        <p:spPr bwMode="auto">
          <a:xfrm>
            <a:off x="468313" y="5084763"/>
            <a:ext cx="4660900" cy="585787"/>
          </a:xfrm>
          <a:prstGeom prst="rect">
            <a:avLst/>
          </a:prstGeom>
          <a:noFill/>
          <a:ln w="9525">
            <a:noFill/>
            <a:miter lim="800000"/>
            <a:headEnd/>
            <a:tailEnd/>
          </a:ln>
        </p:spPr>
        <p:txBody>
          <a:bodyPr wrap="none">
            <a:spAutoFit/>
          </a:bodyPr>
          <a:lstStyle/>
          <a:p>
            <a:r>
              <a:rPr lang="ru-RU" sz="3200">
                <a:latin typeface="Corbel" pitchFamily="34" charset="0"/>
              </a:rPr>
              <a:t>Весело и непринуждённо</a:t>
            </a:r>
          </a:p>
        </p:txBody>
      </p:sp>
    </p:spTree>
  </p:cSld>
  <p:clrMapOvr>
    <a:masterClrMapping/>
  </p:clrMapOvr>
  <p:transition>
    <p:wedg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dirty="0" smtClean="0">
                <a:solidFill>
                  <a:schemeClr val="tx2">
                    <a:satMod val="130000"/>
                  </a:schemeClr>
                </a:solidFill>
              </a:rPr>
              <a:t>Уборка территории кладбища</a:t>
            </a:r>
            <a:endParaRPr lang="ru-RU" dirty="0">
              <a:solidFill>
                <a:schemeClr val="tx2">
                  <a:satMod val="130000"/>
                </a:schemeClr>
              </a:solidFill>
            </a:endParaRPr>
          </a:p>
        </p:txBody>
      </p:sp>
      <p:pic>
        <p:nvPicPr>
          <p:cNvPr id="4" name="Содержимое 3" descr="IMG_20150529_100635.jpg"/>
          <p:cNvPicPr>
            <a:picLocks noGrp="1" noChangeAspect="1"/>
          </p:cNvPicPr>
          <p:nvPr>
            <p:ph idx="1"/>
          </p:nvPr>
        </p:nvPicPr>
        <p:blipFill>
          <a:blip r:embed="rId3" cstate="print"/>
          <a:stretch>
            <a:fillRect/>
          </a:stretch>
        </p:blipFill>
        <p:spPr>
          <a:xfrm>
            <a:off x="620713" y="1700294"/>
            <a:ext cx="7499349" cy="4282912"/>
          </a:xfrm>
          <a:solidFill>
            <a:srgbClr val="FFFFFF">
              <a:shade val="85000"/>
            </a:srgbClr>
          </a:solidFill>
          <a:ln w="190500" cap="sq">
            <a:solidFill>
              <a:srgbClr val="FFFFFF"/>
            </a:solidFill>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9267" name="TextBox 4"/>
          <p:cNvSpPr txBox="1">
            <a:spLocks noChangeArrowheads="1"/>
          </p:cNvSpPr>
          <p:nvPr/>
        </p:nvSpPr>
        <p:spPr bwMode="auto">
          <a:xfrm>
            <a:off x="4932363" y="6021388"/>
            <a:ext cx="3797300" cy="646112"/>
          </a:xfrm>
          <a:prstGeom prst="rect">
            <a:avLst/>
          </a:prstGeom>
          <a:noFill/>
          <a:ln w="9525">
            <a:noFill/>
            <a:miter lim="800000"/>
            <a:headEnd/>
            <a:tailEnd/>
          </a:ln>
        </p:spPr>
        <p:txBody>
          <a:bodyPr wrap="none">
            <a:spAutoFit/>
          </a:bodyPr>
          <a:lstStyle/>
          <a:p>
            <a:r>
              <a:rPr lang="ru-RU" sz="3600">
                <a:latin typeface="Corbel" pitchFamily="34" charset="0"/>
              </a:rPr>
              <a:t>Малиновский С.В.</a:t>
            </a:r>
          </a:p>
        </p:txBody>
      </p:sp>
    </p:spTree>
  </p:cSld>
  <p:clrMapOvr>
    <a:masterClrMapping/>
  </p:clrMapOvr>
  <p:transition>
    <p:wedg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eaLnBrk="1" fontAlgn="auto" hangingPunct="1">
              <a:spcAft>
                <a:spcPts val="0"/>
              </a:spcAft>
              <a:defRPr/>
            </a:pPr>
            <a:r>
              <a:rPr lang="ru-RU" dirty="0" smtClean="0">
                <a:solidFill>
                  <a:schemeClr val="tx2">
                    <a:satMod val="130000"/>
                  </a:schemeClr>
                </a:solidFill>
              </a:rPr>
              <a:t>Депутаты на передовой</a:t>
            </a:r>
            <a:endParaRPr lang="ru-RU" dirty="0">
              <a:solidFill>
                <a:schemeClr val="tx2">
                  <a:satMod val="130000"/>
                </a:schemeClr>
              </a:solidFill>
            </a:endParaRPr>
          </a:p>
        </p:txBody>
      </p:sp>
      <p:pic>
        <p:nvPicPr>
          <p:cNvPr id="7" name="Содержимое 6" descr="1423163702020.jpg"/>
          <p:cNvPicPr>
            <a:picLocks noGrp="1" noChangeAspect="1"/>
          </p:cNvPicPr>
          <p:nvPr>
            <p:ph idx="4294967295"/>
          </p:nvPr>
        </p:nvPicPr>
        <p:blipFill>
          <a:blip r:embed="rId2" cstate="print">
            <a:lum bright="10000"/>
          </a:blip>
          <a:stretch>
            <a:fillRect/>
          </a:stretch>
        </p:blipFill>
        <p:spPr>
          <a:xfrm>
            <a:off x="1248718" y="1616670"/>
            <a:ext cx="6624736" cy="3974841"/>
          </a:xfrm>
          <a:prstGeom prst="round2DiagRect">
            <a:avLst>
              <a:gd name="adj1" fmla="val 16667"/>
              <a:gd name="adj2" fmla="val 0"/>
            </a:avLst>
          </a:prstGeom>
          <a:ln w="88900" cap="sq">
            <a:solidFill>
              <a:srgbClr val="FFFFFF"/>
            </a:solidFill>
          </a:ln>
          <a:effectLst>
            <a:outerShdw blurRad="254000" algn="tl" rotWithShape="0">
              <a:srgbClr val="000000">
                <a:alpha val="43000"/>
              </a:srgbClr>
            </a:outerShdw>
          </a:effectLst>
        </p:spPr>
      </p:pic>
      <p:sp>
        <p:nvSpPr>
          <p:cNvPr id="141315" name="TextBox 7"/>
          <p:cNvSpPr txBox="1">
            <a:spLocks noChangeArrowheads="1"/>
          </p:cNvSpPr>
          <p:nvPr/>
        </p:nvSpPr>
        <p:spPr bwMode="auto">
          <a:xfrm>
            <a:off x="1979613" y="5876925"/>
            <a:ext cx="6632575" cy="701675"/>
          </a:xfrm>
          <a:prstGeom prst="rect">
            <a:avLst/>
          </a:prstGeom>
          <a:noFill/>
          <a:ln w="9525">
            <a:noFill/>
            <a:miter lim="800000"/>
            <a:headEnd/>
            <a:tailEnd/>
          </a:ln>
        </p:spPr>
        <p:txBody>
          <a:bodyPr wrap="none">
            <a:spAutoFit/>
          </a:bodyPr>
          <a:lstStyle/>
          <a:p>
            <a:r>
              <a:rPr lang="ru-RU" sz="4000">
                <a:latin typeface="Corbel" pitchFamily="34" charset="0"/>
              </a:rPr>
              <a:t>Установка новогодней ёлки</a:t>
            </a:r>
          </a:p>
        </p:txBody>
      </p:sp>
    </p:spTree>
  </p:cSld>
  <p:clrMapOvr>
    <a:masterClrMapping/>
  </p:clrMapOvr>
  <p:transition>
    <p:wedg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p:cNvSpPr>
          <p:nvPr>
            <p:ph type="title"/>
          </p:nvPr>
        </p:nvSpPr>
        <p:spPr bwMode="auto">
          <a:xfrm>
            <a:off x="1331913" y="2708275"/>
            <a:ext cx="7499350" cy="1143000"/>
          </a:xfrm>
        </p:spPr>
        <p:txBody>
          <a:bodyPr vert="horz" wrap="square" lIns="91440" tIns="45720" rIns="91440" bIns="45720" numCol="1" anchorCtr="0" compatLnSpc="1">
            <a:prstTxWarp prst="textNoShape">
              <a:avLst/>
            </a:prstTxWarp>
          </a:bodyPr>
          <a:lstStyle/>
          <a:p>
            <a:pPr eaLnBrk="1" hangingPunct="1">
              <a:defRPr/>
            </a:pPr>
            <a:r>
              <a:rPr lang="ru-RU" sz="4000" b="1" smtClean="0">
                <a:solidFill>
                  <a:srgbClr val="4E005F"/>
                </a:solidFill>
                <a:effectLst>
                  <a:outerShdw blurRad="38100" dist="38100" dir="2700000" algn="tl">
                    <a:srgbClr val="C0C0C0"/>
                  </a:outerShdw>
                </a:effectLst>
              </a:rPr>
              <a:t>ОБУСТРОЙСТВО ДЕТСКОЙ ПЛОЩАДКИ В ПОСЕЛКЕ ПЛОТИНА, ПЛОТИНСКОГО СЕЛЬСКОГО ПОСЕЛЕНИЯ</a:t>
            </a:r>
          </a:p>
        </p:txBody>
      </p:sp>
      <p:pic>
        <p:nvPicPr>
          <p:cNvPr id="142338" name="Рисунок 7" descr="moto 2365x2365"/>
          <p:cNvPicPr>
            <a:picLocks noChangeAspect="1" noChangeArrowheads="1"/>
          </p:cNvPicPr>
          <p:nvPr/>
        </p:nvPicPr>
        <p:blipFill>
          <a:blip r:embed="rId2"/>
          <a:srcRect/>
          <a:stretch>
            <a:fillRect/>
          </a:stretch>
        </p:blipFill>
        <p:spPr bwMode="auto">
          <a:xfrm>
            <a:off x="1187450" y="4546600"/>
            <a:ext cx="2592388" cy="2311400"/>
          </a:xfrm>
          <a:prstGeom prst="rect">
            <a:avLst/>
          </a:prstGeom>
          <a:noFill/>
          <a:ln w="9525">
            <a:noFill/>
            <a:miter lim="800000"/>
            <a:headEnd/>
            <a:tailEnd/>
          </a:ln>
        </p:spPr>
      </p:pic>
      <p:pic>
        <p:nvPicPr>
          <p:cNvPr id="142339" name="Содержимое 9" descr="cvetok 2365x2365"/>
          <p:cNvPicPr>
            <a:picLocks/>
          </p:cNvPicPr>
          <p:nvPr/>
        </p:nvPicPr>
        <p:blipFill>
          <a:blip r:embed="rId3" cstate="print"/>
          <a:srcRect/>
          <a:stretch>
            <a:fillRect/>
          </a:stretch>
        </p:blipFill>
        <p:spPr bwMode="auto">
          <a:xfrm>
            <a:off x="6948488" y="0"/>
            <a:ext cx="1871662" cy="1944688"/>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vert="horz" wrap="square" lIns="91440" tIns="45720" rIns="91440" bIns="45720" numCol="1" anchor="b" anchorCtr="0" compatLnSpc="1">
            <a:prstTxWarp prst="textNoShape">
              <a:avLst/>
            </a:prstTxWarp>
          </a:bodyPr>
          <a:lstStyle/>
          <a:p>
            <a:pPr eaLnBrk="1" hangingPunct="1">
              <a:defRPr/>
            </a:pPr>
            <a:r>
              <a:rPr lang="ru-RU" sz="6000" b="1" smtClean="0">
                <a:solidFill>
                  <a:schemeClr val="accent2"/>
                </a:solidFill>
                <a:effectLst>
                  <a:outerShdw blurRad="38100" dist="38100" dir="2700000" algn="tl">
                    <a:srgbClr val="C0C0C0"/>
                  </a:outerShdw>
                </a:effectLst>
              </a:rPr>
              <a:t>СОБРАНИЯ</a:t>
            </a:r>
          </a:p>
        </p:txBody>
      </p:sp>
      <p:pic>
        <p:nvPicPr>
          <p:cNvPr id="143362" name="Picture 3" descr="C:\Users\Марина\Desktop\документы по программе поддержки местных инициатив в РК, Плотинское сельское поселение 2015год\копия объявления по Плотине 2.jpg"/>
          <p:cNvPicPr>
            <a:picLocks noGrp="1" noChangeAspect="1" noChangeArrowheads="1"/>
          </p:cNvPicPr>
          <p:nvPr>
            <p:ph sz="quarter" idx="4294967295"/>
          </p:nvPr>
        </p:nvPicPr>
        <p:blipFill>
          <a:blip r:embed="rId2">
            <a:lum bright="-10000"/>
          </a:blip>
          <a:srcRect l="7346" t="11429" r="4028" b="11429"/>
          <a:stretch>
            <a:fillRect/>
          </a:stretch>
        </p:blipFill>
        <p:spPr>
          <a:xfrm>
            <a:off x="4800600" y="228600"/>
            <a:ext cx="3733800" cy="2290763"/>
          </a:xfrm>
        </p:spPr>
      </p:pic>
      <p:pic>
        <p:nvPicPr>
          <p:cNvPr id="143363" name="Picture 4" descr="C:\Users\Марина\Desktop\документы по программе поддержки местных инициатив в РК, Плотинское сельское поселение 2015год\фото собрания в Плотинской СОШ.jpg"/>
          <p:cNvPicPr>
            <a:picLocks noGrp="1" noChangeAspect="1" noChangeArrowheads="1"/>
          </p:cNvPicPr>
          <p:nvPr>
            <p:ph sz="quarter" idx="4294967295"/>
          </p:nvPr>
        </p:nvPicPr>
        <p:blipFill>
          <a:blip r:embed="rId3"/>
          <a:srcRect/>
          <a:stretch>
            <a:fillRect/>
          </a:stretch>
        </p:blipFill>
        <p:spPr>
          <a:xfrm>
            <a:off x="685800" y="2590800"/>
            <a:ext cx="6096000" cy="4081463"/>
          </a:xfrm>
        </p:spPr>
      </p:pic>
    </p:spTree>
  </p:cSld>
  <p:clrMapOvr>
    <a:masterClrMapping/>
  </p:clrMapOvr>
  <p:transition>
    <p:wedg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vert="horz" wrap="square" lIns="91440" tIns="45720" rIns="91440" bIns="45720" numCol="1" anchor="b" anchorCtr="0" compatLnSpc="1">
            <a:prstTxWarp prst="textNoShape">
              <a:avLst/>
            </a:prstTxWarp>
          </a:bodyPr>
          <a:lstStyle/>
          <a:p>
            <a:pPr eaLnBrk="1" hangingPunct="1">
              <a:defRPr/>
            </a:pPr>
            <a:r>
              <a:rPr lang="ru-RU" sz="6000" b="1" smtClean="0">
                <a:solidFill>
                  <a:schemeClr val="accent2"/>
                </a:solidFill>
                <a:effectLst>
                  <a:outerShdw blurRad="38100" dist="38100" dir="2700000" algn="tl">
                    <a:srgbClr val="C0C0C0"/>
                  </a:outerShdw>
                </a:effectLst>
              </a:rPr>
              <a:t>СОБРАНИЯ</a:t>
            </a:r>
          </a:p>
        </p:txBody>
      </p:sp>
      <p:pic>
        <p:nvPicPr>
          <p:cNvPr id="144386" name="Picture 2" descr="C:\Users\Марина\Desktop\документы по программе поддержки местных инициатив в РК, Плотинское сельское поселение 2015год\копия объявления по Плотне 3.jpg"/>
          <p:cNvPicPr>
            <a:picLocks noGrp="1" noChangeAspect="1" noChangeArrowheads="1"/>
          </p:cNvPicPr>
          <p:nvPr>
            <p:ph sz="quarter" idx="4294967295"/>
          </p:nvPr>
        </p:nvPicPr>
        <p:blipFill>
          <a:blip r:embed="rId2" cstate="print">
            <a:lum bright="-10000"/>
          </a:blip>
          <a:srcRect l="6879" t="11111" r="3709" b="13889"/>
          <a:stretch>
            <a:fillRect/>
          </a:stretch>
        </p:blipFill>
        <p:spPr>
          <a:xfrm>
            <a:off x="323850" y="3946525"/>
            <a:ext cx="4824413" cy="2505075"/>
          </a:xfrm>
        </p:spPr>
      </p:pic>
      <p:pic>
        <p:nvPicPr>
          <p:cNvPr id="144387" name="Picture 2" descr="C:\Users\Марина\Desktop\документы по программе поддержки местных инициатив в РК, Плотинское сельское поселение 2015год\фото участ собр.jpg"/>
          <p:cNvPicPr>
            <a:picLocks noGrp="1" noChangeAspect="1" noChangeArrowheads="1"/>
          </p:cNvPicPr>
          <p:nvPr>
            <p:ph sz="quarter" idx="4294967295"/>
          </p:nvPr>
        </p:nvPicPr>
        <p:blipFill>
          <a:blip r:embed="rId3"/>
          <a:srcRect/>
          <a:stretch>
            <a:fillRect/>
          </a:stretch>
        </p:blipFill>
        <p:spPr>
          <a:xfrm>
            <a:off x="4284663" y="1412875"/>
            <a:ext cx="4495800" cy="2578100"/>
          </a:xfrm>
        </p:spPr>
      </p:pic>
    </p:spTree>
  </p:cSld>
  <p:clrMapOvr>
    <a:masterClrMapping/>
  </p:clrMapOvr>
  <p:transition>
    <p:wedg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3"/>
          <p:cNvSpPr>
            <a:spLocks noGrp="1"/>
          </p:cNvSpPr>
          <p:nvPr>
            <p:ph type="body" idx="1"/>
          </p:nvPr>
        </p:nvSpPr>
        <p:spPr>
          <a:xfrm>
            <a:off x="395288" y="188913"/>
            <a:ext cx="8424862" cy="1693862"/>
          </a:xfrm>
        </p:spPr>
        <p:txBody>
          <a:bodyPr/>
          <a:lstStyle/>
          <a:p>
            <a:pPr algn="ctr" eaLnBrk="1" hangingPunct="1">
              <a:buFont typeface="Wingdings 2" pitchFamily="18" charset="2"/>
              <a:buNone/>
            </a:pPr>
            <a:r>
              <a:rPr lang="ru-RU" sz="2800" smtClean="0"/>
              <a:t>  	В сентябре 2015 было поставлено оборудование для детских площадок с Таганрога. </a:t>
            </a:r>
          </a:p>
        </p:txBody>
      </p:sp>
      <p:pic>
        <p:nvPicPr>
          <p:cNvPr id="145410" name="Picture 4" descr="DSCN0314"/>
          <p:cNvPicPr>
            <a:picLocks noChangeAspect="1" noChangeArrowheads="1"/>
          </p:cNvPicPr>
          <p:nvPr/>
        </p:nvPicPr>
        <p:blipFill>
          <a:blip r:embed="rId2" cstate="print"/>
          <a:srcRect/>
          <a:stretch>
            <a:fillRect/>
          </a:stretch>
        </p:blipFill>
        <p:spPr bwMode="auto">
          <a:xfrm>
            <a:off x="1331913" y="1196975"/>
            <a:ext cx="7092950" cy="5319713"/>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Autofit/>
          </a:bodyPr>
          <a:lstStyle/>
          <a:p>
            <a:pPr eaLnBrk="1" fontAlgn="auto" hangingPunct="1">
              <a:spcAft>
                <a:spcPts val="0"/>
              </a:spcAft>
              <a:defRPr/>
            </a:pPr>
            <a:r>
              <a:rPr lang="ru-RU" sz="3200" dirty="0" smtClean="0">
                <a:solidFill>
                  <a:schemeClr val="tx2">
                    <a:satMod val="130000"/>
                  </a:schemeClr>
                </a:solidFill>
              </a:rPr>
              <a:t>Приоритетные направления в работе администрации</a:t>
            </a:r>
            <a:endParaRPr lang="ru-RU" sz="3200" dirty="0">
              <a:solidFill>
                <a:schemeClr val="tx2">
                  <a:satMod val="130000"/>
                </a:schemeClr>
              </a:solidFill>
            </a:endParaRPr>
          </a:p>
        </p:txBody>
      </p:sp>
      <p:graphicFrame>
        <p:nvGraphicFramePr>
          <p:cNvPr id="4" name="Схема 3"/>
          <p:cNvGraphicFramePr/>
          <p:nvPr/>
        </p:nvGraphicFramePr>
        <p:xfrm>
          <a:off x="323528" y="1397000"/>
          <a:ext cx="8568952" cy="5344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edg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ext Box 4"/>
          <p:cNvSpPr>
            <a:spLocks noGrp="1" noChangeArrowheads="1"/>
          </p:cNvSpPr>
          <p:nvPr>
            <p:ph type="body" idx="1"/>
          </p:nvPr>
        </p:nvSpPr>
        <p:spPr>
          <a:xfrm>
            <a:off x="250825" y="0"/>
            <a:ext cx="8683625" cy="4800600"/>
          </a:xfrm>
        </p:spPr>
        <p:txBody>
          <a:bodyPr/>
          <a:lstStyle/>
          <a:p>
            <a:pPr algn="ctr" eaLnBrk="1" hangingPunct="1">
              <a:buFont typeface="Wingdings 2" pitchFamily="18" charset="2"/>
              <a:buNone/>
            </a:pPr>
            <a:r>
              <a:rPr lang="ru-RU" sz="2800" smtClean="0"/>
              <a:t>Детские площадки были разгружены и установлены силами местного населения, администрация Плотинского с.п. благодарит всех принявших в этом участие. </a:t>
            </a:r>
          </a:p>
        </p:txBody>
      </p:sp>
      <p:pic>
        <p:nvPicPr>
          <p:cNvPr id="146434" name="Picture 5" descr="DSCN0333"/>
          <p:cNvPicPr>
            <a:picLocks noChangeAspect="1" noChangeArrowheads="1"/>
          </p:cNvPicPr>
          <p:nvPr/>
        </p:nvPicPr>
        <p:blipFill>
          <a:blip r:embed="rId2" cstate="print"/>
          <a:srcRect/>
          <a:stretch>
            <a:fillRect/>
          </a:stretch>
        </p:blipFill>
        <p:spPr bwMode="auto">
          <a:xfrm>
            <a:off x="4500563" y="1700213"/>
            <a:ext cx="4319587" cy="3240087"/>
          </a:xfrm>
          <a:prstGeom prst="rect">
            <a:avLst/>
          </a:prstGeom>
          <a:noFill/>
          <a:ln w="9525">
            <a:noFill/>
            <a:miter lim="800000"/>
            <a:headEnd/>
            <a:tailEnd/>
          </a:ln>
        </p:spPr>
      </p:pic>
      <p:pic>
        <p:nvPicPr>
          <p:cNvPr id="146435" name="Picture 6" descr="DSCN0322"/>
          <p:cNvPicPr>
            <a:picLocks noChangeAspect="1" noChangeArrowheads="1"/>
          </p:cNvPicPr>
          <p:nvPr/>
        </p:nvPicPr>
        <p:blipFill>
          <a:blip r:embed="rId3" cstate="print"/>
          <a:srcRect/>
          <a:stretch>
            <a:fillRect/>
          </a:stretch>
        </p:blipFill>
        <p:spPr bwMode="auto">
          <a:xfrm>
            <a:off x="250825" y="3571875"/>
            <a:ext cx="4105275" cy="307975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p:cNvSpPr>
          <p:nvPr>
            <p:ph type="title"/>
          </p:nvPr>
        </p:nvSpPr>
        <p:spPr bwMode="auto"/>
        <p:txBody>
          <a:bodyPr vert="horz" wrap="square" lIns="91440" tIns="45720" rIns="91440" bIns="45720" numCol="1" anchorCtr="0" compatLnSpc="1">
            <a:prstTxWarp prst="textNoShape">
              <a:avLst/>
            </a:prstTxWarp>
          </a:bodyPr>
          <a:lstStyle/>
          <a:p>
            <a:pPr algn="ctr" eaLnBrk="1" hangingPunct="1"/>
            <a:r>
              <a:rPr lang="ru-RU" sz="3900" smtClean="0">
                <a:effectLst/>
              </a:rPr>
              <a:t>Детская площадка пос. Чкаловский</a:t>
            </a:r>
          </a:p>
        </p:txBody>
      </p:sp>
      <p:pic>
        <p:nvPicPr>
          <p:cNvPr id="147458" name="Picture 4" descr="детская площадка 4"/>
          <p:cNvPicPr>
            <a:picLocks noChangeAspect="1" noChangeArrowheads="1"/>
          </p:cNvPicPr>
          <p:nvPr/>
        </p:nvPicPr>
        <p:blipFill>
          <a:blip r:embed="rId2" cstate="print"/>
          <a:srcRect/>
          <a:stretch>
            <a:fillRect/>
          </a:stretch>
        </p:blipFill>
        <p:spPr bwMode="auto">
          <a:xfrm>
            <a:off x="1116013" y="1484313"/>
            <a:ext cx="3563937" cy="4751387"/>
          </a:xfrm>
          <a:prstGeom prst="rect">
            <a:avLst/>
          </a:prstGeom>
          <a:noFill/>
          <a:ln w="9525">
            <a:noFill/>
            <a:miter lim="800000"/>
            <a:headEnd/>
            <a:tailEnd/>
          </a:ln>
        </p:spPr>
      </p:pic>
      <p:pic>
        <p:nvPicPr>
          <p:cNvPr id="147459" name="Picture 5" descr="детская площадка 2"/>
          <p:cNvPicPr>
            <a:picLocks noChangeAspect="1" noChangeArrowheads="1"/>
          </p:cNvPicPr>
          <p:nvPr/>
        </p:nvPicPr>
        <p:blipFill>
          <a:blip r:embed="rId3" cstate="print"/>
          <a:srcRect/>
          <a:stretch>
            <a:fillRect/>
          </a:stretch>
        </p:blipFill>
        <p:spPr bwMode="auto">
          <a:xfrm>
            <a:off x="5003800" y="1484313"/>
            <a:ext cx="3563938" cy="47529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2"/>
          <p:cNvSpPr>
            <a:spLocks noGrp="1"/>
          </p:cNvSpPr>
          <p:nvPr>
            <p:ph type="title"/>
          </p:nvPr>
        </p:nvSpPr>
        <p:spPr bwMode="auto">
          <a:xfrm>
            <a:off x="114300" y="206375"/>
            <a:ext cx="8934450" cy="1066800"/>
          </a:xfrm>
        </p:spPr>
        <p:txBody>
          <a:bodyPr vert="horz" wrap="square" lIns="91440" tIns="45720" rIns="91440" bIns="45720" numCol="1" anchorCtr="0" compatLnSpc="1">
            <a:prstTxWarp prst="textNoShape">
              <a:avLst/>
            </a:prstTxWarp>
          </a:bodyPr>
          <a:lstStyle/>
          <a:p>
            <a:pPr algn="ctr" eaLnBrk="1" hangingPunct="1"/>
            <a:r>
              <a:rPr lang="ru-RU" sz="2400" smtClean="0">
                <a:effectLst/>
              </a:rPr>
              <a:t>В 2015 году за счет субсидии бюджетам муниципальных образований на социально-экономическое развитие территорий» было выделено 1270 тыс. руб., на приобретение трактора Белорус -82.1  с навесным оборудованием</a:t>
            </a:r>
          </a:p>
        </p:txBody>
      </p:sp>
      <p:pic>
        <p:nvPicPr>
          <p:cNvPr id="148482" name="Picture 5" descr="DSCN0113"/>
          <p:cNvPicPr>
            <a:picLocks noChangeAspect="1" noChangeArrowheads="1"/>
          </p:cNvPicPr>
          <p:nvPr/>
        </p:nvPicPr>
        <p:blipFill>
          <a:blip r:embed="rId2" cstate="print"/>
          <a:srcRect l="3845" t="6834" r="7689" b="8543"/>
          <a:stretch>
            <a:fillRect/>
          </a:stretch>
        </p:blipFill>
        <p:spPr bwMode="auto">
          <a:xfrm>
            <a:off x="179388" y="1484313"/>
            <a:ext cx="4651375" cy="3336925"/>
          </a:xfrm>
          <a:prstGeom prst="rect">
            <a:avLst/>
          </a:prstGeom>
          <a:noFill/>
          <a:ln w="9525">
            <a:noFill/>
            <a:miter lim="800000"/>
            <a:headEnd/>
            <a:tailEnd/>
          </a:ln>
        </p:spPr>
      </p:pic>
      <p:pic>
        <p:nvPicPr>
          <p:cNvPr id="148483" name="Picture 6" descr="DSCN0115"/>
          <p:cNvPicPr>
            <a:picLocks noChangeAspect="1" noChangeArrowheads="1"/>
          </p:cNvPicPr>
          <p:nvPr/>
        </p:nvPicPr>
        <p:blipFill>
          <a:blip r:embed="rId3" cstate="print"/>
          <a:srcRect t="5127" r="5127" b="10252"/>
          <a:stretch>
            <a:fillRect/>
          </a:stretch>
        </p:blipFill>
        <p:spPr bwMode="auto">
          <a:xfrm>
            <a:off x="4427538" y="3500438"/>
            <a:ext cx="4489450" cy="3005137"/>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eaLnBrk="1" fontAlgn="auto" hangingPunct="1">
              <a:spcAft>
                <a:spcPts val="0"/>
              </a:spcAft>
              <a:defRPr/>
            </a:pPr>
            <a:r>
              <a:rPr lang="ru-RU" sz="3200" dirty="0" smtClean="0">
                <a:solidFill>
                  <a:schemeClr val="tx2">
                    <a:satMod val="130000"/>
                  </a:schemeClr>
                </a:solidFill>
              </a:rPr>
              <a:t>Мероприятия  по созданию условий для безопасности проживания людей </a:t>
            </a:r>
            <a:endParaRPr lang="ru-RU" sz="3200" dirty="0">
              <a:solidFill>
                <a:schemeClr val="tx2">
                  <a:satMod val="130000"/>
                </a:schemeClr>
              </a:solidFill>
            </a:endParaRPr>
          </a:p>
        </p:txBody>
      </p:sp>
      <p:sp>
        <p:nvSpPr>
          <p:cNvPr id="149506" name="Содержимое 2"/>
          <p:cNvSpPr>
            <a:spLocks noGrp="1"/>
          </p:cNvSpPr>
          <p:nvPr>
            <p:ph idx="1"/>
          </p:nvPr>
        </p:nvSpPr>
        <p:spPr/>
        <p:txBody>
          <a:bodyPr/>
          <a:lstStyle/>
          <a:p>
            <a:pPr eaLnBrk="1" hangingPunct="1"/>
            <a:r>
              <a:rPr lang="ru-RU" smtClean="0"/>
              <a:t>Ямочный ремонт п. Плотина производился трактором Белорус,</a:t>
            </a:r>
          </a:p>
          <a:p>
            <a:pPr eaLnBrk="1" hangingPunct="1"/>
            <a:r>
              <a:rPr lang="ru-RU" smtClean="0"/>
              <a:t> Вывоз  транспортом грунта и шлака  на дорогу.</a:t>
            </a:r>
          </a:p>
        </p:txBody>
      </p:sp>
      <p:pic>
        <p:nvPicPr>
          <p:cNvPr id="4" name="Рисунок 3" descr="1423163667022.jpg"/>
          <p:cNvPicPr>
            <a:picLocks noChangeAspect="1"/>
          </p:cNvPicPr>
          <p:nvPr/>
        </p:nvPicPr>
        <p:blipFill>
          <a:blip r:embed="rId2">
            <a:lum bright="10000"/>
          </a:blip>
          <a:stretch>
            <a:fillRect/>
          </a:stretch>
        </p:blipFill>
        <p:spPr>
          <a:xfrm>
            <a:off x="3419475" y="3255963"/>
            <a:ext cx="5073650" cy="30448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edg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solidFill>
                  <a:schemeClr val="tx2">
                    <a:satMod val="130000"/>
                  </a:schemeClr>
                </a:solidFill>
              </a:rPr>
              <a:t>Приоритетные </a:t>
            </a:r>
            <a:br>
              <a:rPr lang="ru-RU" dirty="0" smtClean="0">
                <a:solidFill>
                  <a:schemeClr val="tx2">
                    <a:satMod val="130000"/>
                  </a:schemeClr>
                </a:solidFill>
              </a:rPr>
            </a:br>
            <a:r>
              <a:rPr lang="ru-RU" dirty="0" smtClean="0">
                <a:solidFill>
                  <a:schemeClr val="tx2">
                    <a:satMod val="130000"/>
                  </a:schemeClr>
                </a:solidFill>
              </a:rPr>
              <a:t>мероприятия на 2016 год</a:t>
            </a:r>
            <a:endParaRPr lang="ru-RU" dirty="0">
              <a:solidFill>
                <a:schemeClr val="tx2">
                  <a:satMod val="130000"/>
                </a:schemeClr>
              </a:solidFill>
            </a:endParaRPr>
          </a:p>
        </p:txBody>
      </p:sp>
      <p:sp>
        <p:nvSpPr>
          <p:cNvPr id="3" name="Содержимое 2"/>
          <p:cNvSpPr>
            <a:spLocks noGrp="1"/>
          </p:cNvSpPr>
          <p:nvPr>
            <p:ph idx="1"/>
          </p:nvPr>
        </p:nvSpPr>
        <p:spPr>
          <a:xfrm>
            <a:off x="1042988" y="1447800"/>
            <a:ext cx="7891462" cy="5221288"/>
          </a:xfrm>
        </p:spPr>
        <p:txBody>
          <a:bodyPr>
            <a:normAutofit fontScale="70000" lnSpcReduction="20000"/>
          </a:bodyPr>
          <a:lstStyle/>
          <a:p>
            <a:pPr marL="365760" indent="-283464" eaLnBrk="1" fontAlgn="auto" hangingPunct="1">
              <a:spcAft>
                <a:spcPts val="0"/>
              </a:spcAft>
              <a:buFont typeface="Wingdings 2"/>
              <a:buChar char=""/>
              <a:defRPr/>
            </a:pPr>
            <a:r>
              <a:rPr lang="ru-RU" dirty="0" smtClean="0"/>
              <a:t>мероприятия, направленные на увеличение доходной части бюджета Плотинского сельского поселения;</a:t>
            </a:r>
          </a:p>
          <a:p>
            <a:pPr marL="365760" indent="-283464" eaLnBrk="1" fontAlgn="auto" hangingPunct="1">
              <a:spcAft>
                <a:spcPts val="0"/>
              </a:spcAft>
              <a:buFont typeface="Wingdings 2"/>
              <a:buChar char=""/>
              <a:defRPr/>
            </a:pPr>
            <a:r>
              <a:rPr lang="ru-RU" dirty="0" smtClean="0"/>
              <a:t>проведение ремонтных работ на существующих автомобильных дорогах, находящихся в собственности муниципального образования Плотинского сельского поселения с грунтовым  покрытием;</a:t>
            </a:r>
          </a:p>
          <a:p>
            <a:pPr marL="365760" indent="-283464" eaLnBrk="1" fontAlgn="auto" hangingPunct="1">
              <a:spcAft>
                <a:spcPts val="0"/>
              </a:spcAft>
              <a:buFont typeface="Wingdings 2"/>
              <a:buChar char=""/>
              <a:defRPr/>
            </a:pPr>
            <a:r>
              <a:rPr lang="ru-RU" dirty="0" smtClean="0"/>
              <a:t>завершение обеспечения   уличного освещения в поселке Плотина. </a:t>
            </a:r>
          </a:p>
          <a:p>
            <a:pPr marL="365760" indent="-283464" eaLnBrk="1" fontAlgn="auto" hangingPunct="1">
              <a:spcAft>
                <a:spcPts val="0"/>
              </a:spcAft>
              <a:buFont typeface="Wingdings 2"/>
              <a:buChar char=""/>
              <a:defRPr/>
            </a:pPr>
            <a:r>
              <a:rPr lang="ru-RU" dirty="0" smtClean="0"/>
              <a:t>разработка и реализация мероприятий по повышению качества жизни населения Плотинского сельского  поселения посредством развития услуг, предоставляемых МКУК «Сельский ДК п. Плотина» Плотинского сельского  поселения;</a:t>
            </a:r>
          </a:p>
          <a:p>
            <a:pPr marL="365760" indent="-283464" eaLnBrk="1" fontAlgn="auto" hangingPunct="1">
              <a:spcAft>
                <a:spcPts val="0"/>
              </a:spcAft>
              <a:buFont typeface="Wingdings 2"/>
              <a:buChar char=""/>
              <a:defRPr/>
            </a:pPr>
            <a:r>
              <a:rPr lang="ru-RU" dirty="0" smtClean="0"/>
              <a:t>подготовка и разработка документации по оформлению  земельного участка существующего кладбища.</a:t>
            </a:r>
            <a:endParaRPr lang="ru-RU" dirty="0"/>
          </a:p>
        </p:txBody>
      </p:sp>
    </p:spTree>
  </p:cSld>
  <p:clrMapOvr>
    <a:masterClrMapping/>
  </p:clrMapOvr>
  <p:transition>
    <p:wedg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2988" y="274638"/>
            <a:ext cx="5616575" cy="993775"/>
          </a:xfrm>
        </p:spPr>
        <p:txBody>
          <a:bodyPr>
            <a:noAutofit/>
          </a:bodyPr>
          <a:lstStyle/>
          <a:p>
            <a:pPr eaLnBrk="1" fontAlgn="auto" hangingPunct="1">
              <a:spcAft>
                <a:spcPts val="0"/>
              </a:spcAft>
              <a:defRPr/>
            </a:pPr>
            <a:r>
              <a:rPr lang="ru-RU" sz="2800" u="sng" dirty="0" smtClean="0">
                <a:solidFill>
                  <a:schemeClr val="tx2">
                    <a:satMod val="130000"/>
                  </a:schemeClr>
                </a:solidFill>
              </a:rPr>
              <a:t>Доступ к информации о деятельности администрации Плотинского сельского поселения</a:t>
            </a:r>
            <a:endParaRPr lang="ru-RU" sz="2800" u="sng" dirty="0">
              <a:solidFill>
                <a:schemeClr val="tx2">
                  <a:satMod val="130000"/>
                </a:schemeClr>
              </a:solidFill>
            </a:endParaRPr>
          </a:p>
        </p:txBody>
      </p:sp>
      <p:sp>
        <p:nvSpPr>
          <p:cNvPr id="3" name="Содержимое 2"/>
          <p:cNvSpPr>
            <a:spLocks noGrp="1"/>
          </p:cNvSpPr>
          <p:nvPr>
            <p:ph idx="1"/>
          </p:nvPr>
        </p:nvSpPr>
        <p:spPr>
          <a:xfrm>
            <a:off x="971550" y="1412875"/>
            <a:ext cx="8172450" cy="4835525"/>
          </a:xfrm>
        </p:spPr>
        <p:txBody>
          <a:bodyPr>
            <a:noAutofit/>
          </a:bodyPr>
          <a:lstStyle/>
          <a:p>
            <a:pPr marL="596646" indent="-514350" eaLnBrk="1" fontAlgn="auto" hangingPunct="1">
              <a:spcAft>
                <a:spcPts val="0"/>
              </a:spcAft>
              <a:buFont typeface="Wingdings 2"/>
              <a:buNone/>
              <a:defRPr/>
            </a:pPr>
            <a:r>
              <a:rPr lang="ru-RU" sz="2000" dirty="0" smtClean="0"/>
              <a:t>1.обнародование (опубликование) информации в официальном информационном бюллетене «Вестник» Плотинского сельского поселения;</a:t>
            </a:r>
          </a:p>
          <a:p>
            <a:pPr marL="596646" indent="-514350" eaLnBrk="1" fontAlgn="auto" hangingPunct="1">
              <a:spcAft>
                <a:spcPts val="0"/>
              </a:spcAft>
              <a:buFont typeface="Wingdings 2"/>
              <a:buNone/>
              <a:defRPr/>
            </a:pPr>
            <a:r>
              <a:rPr lang="ru-RU" sz="2000" dirty="0" smtClean="0"/>
              <a:t>2.размещение информации в помещениях администрации Плотинского сельского поселения, а также в иных отведенных для этих целей местах;</a:t>
            </a:r>
          </a:p>
          <a:p>
            <a:pPr marL="596646" indent="-514350" eaLnBrk="1" fontAlgn="auto" hangingPunct="1">
              <a:spcAft>
                <a:spcPts val="0"/>
              </a:spcAft>
              <a:buFont typeface="Wingdings 2"/>
              <a:buNone/>
              <a:defRPr/>
            </a:pPr>
            <a:r>
              <a:rPr lang="ru-RU" sz="2000" dirty="0" smtClean="0"/>
              <a:t>3.размещение информации в библиотеке, стендах, в ДК;	</a:t>
            </a:r>
          </a:p>
          <a:p>
            <a:pPr marL="596646" indent="-514350" eaLnBrk="1" fontAlgn="auto" hangingPunct="1">
              <a:spcAft>
                <a:spcPts val="0"/>
              </a:spcAft>
              <a:buFont typeface="Wingdings 2"/>
              <a:buNone/>
              <a:defRPr/>
            </a:pPr>
            <a:r>
              <a:rPr lang="ru-RU" sz="2000" dirty="0" smtClean="0"/>
              <a:t>4.присутствие граждан (физических лиц), в том числе представителей организаций (юридических лиц), государственных органов и органов местного самоуправления на заседаниях Совета Плотинского сельского поселения; </a:t>
            </a:r>
          </a:p>
          <a:p>
            <a:pPr marL="596646" indent="-514350" eaLnBrk="1" fontAlgn="auto" hangingPunct="1">
              <a:spcAft>
                <a:spcPts val="0"/>
              </a:spcAft>
              <a:buFont typeface="Wingdings 2"/>
              <a:buNone/>
              <a:defRPr/>
            </a:pPr>
            <a:r>
              <a:rPr lang="ru-RU" sz="2000" dirty="0" smtClean="0"/>
              <a:t>5. предоставление информации физическим и юридическим лицам по их запросам;</a:t>
            </a:r>
          </a:p>
          <a:p>
            <a:pPr marL="596646" indent="-514350" eaLnBrk="1" fontAlgn="auto" hangingPunct="1">
              <a:spcAft>
                <a:spcPts val="0"/>
              </a:spcAft>
              <a:buFont typeface="Wingdings 2"/>
              <a:buNone/>
              <a:defRPr/>
            </a:pPr>
            <a:r>
              <a:rPr lang="ru-RU" sz="2000" dirty="0" smtClean="0"/>
              <a:t>6. размещение информации на официальном Интернет сайте Лоухского муниципального района, в разделе Плотинского сельского поселения.</a:t>
            </a:r>
          </a:p>
          <a:p>
            <a:pPr marL="596646" indent="-514350" eaLnBrk="1" fontAlgn="auto" hangingPunct="1">
              <a:spcAft>
                <a:spcPts val="0"/>
              </a:spcAft>
              <a:buFont typeface="Wingdings 2"/>
              <a:buNone/>
              <a:defRPr/>
            </a:pPr>
            <a:r>
              <a:rPr lang="ru-RU" sz="2000" b="1" dirty="0" smtClean="0"/>
              <a:t> </a:t>
            </a:r>
            <a:endParaRPr lang="ru-RU" sz="2000" dirty="0" smtClean="0"/>
          </a:p>
          <a:p>
            <a:pPr marL="365760" indent="-283464" eaLnBrk="1" fontAlgn="auto" hangingPunct="1">
              <a:spcAft>
                <a:spcPts val="0"/>
              </a:spcAft>
              <a:buFont typeface="Wingdings 2"/>
              <a:buChar char=""/>
              <a:defRPr/>
            </a:pPr>
            <a:endParaRPr lang="ru-RU" sz="2000" dirty="0"/>
          </a:p>
        </p:txBody>
      </p:sp>
      <p:pic>
        <p:nvPicPr>
          <p:cNvPr id="151555" name="Рисунок 3" descr="medium-374.jpeg"/>
          <p:cNvPicPr>
            <a:picLocks noChangeAspect="1"/>
          </p:cNvPicPr>
          <p:nvPr/>
        </p:nvPicPr>
        <p:blipFill>
          <a:blip r:embed="rId2"/>
          <a:srcRect/>
          <a:stretch>
            <a:fillRect/>
          </a:stretch>
        </p:blipFill>
        <p:spPr bwMode="auto">
          <a:xfrm>
            <a:off x="6646863" y="0"/>
            <a:ext cx="2497137" cy="14986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2"/>
          <p:cNvSpPr>
            <a:spLocks noGrp="1"/>
          </p:cNvSpPr>
          <p:nvPr>
            <p:ph type="title"/>
          </p:nvPr>
        </p:nvSpPr>
        <p:spPr bwMode="auto">
          <a:xfrm>
            <a:off x="0" y="274638"/>
            <a:ext cx="8934450" cy="1143000"/>
          </a:xfrm>
        </p:spPr>
        <p:txBody>
          <a:bodyPr vert="horz" wrap="square" lIns="91440" tIns="45720" rIns="91440" bIns="45720" numCol="1" anchorCtr="0" compatLnSpc="1">
            <a:prstTxWarp prst="textNoShape">
              <a:avLst/>
            </a:prstTxWarp>
          </a:bodyPr>
          <a:lstStyle/>
          <a:p>
            <a:pPr algn="ctr" eaLnBrk="1" hangingPunct="1"/>
            <a:r>
              <a:rPr lang="ru-RU" sz="2800" smtClean="0">
                <a:effectLst/>
              </a:rPr>
              <a:t>Администрацией Плотинского сельского поселения была заявлена кандидатура Бессонова М.И. на Лауреата 2015 года Лоухского муниципального района </a:t>
            </a:r>
          </a:p>
        </p:txBody>
      </p:sp>
      <p:pic>
        <p:nvPicPr>
          <p:cNvPr id="152578" name="Picture 4" descr="IMG_20160126_133810_1"/>
          <p:cNvPicPr>
            <a:picLocks noChangeAspect="1" noChangeArrowheads="1"/>
          </p:cNvPicPr>
          <p:nvPr/>
        </p:nvPicPr>
        <p:blipFill>
          <a:blip r:embed="rId2" cstate="print"/>
          <a:srcRect l="7889"/>
          <a:stretch>
            <a:fillRect/>
          </a:stretch>
        </p:blipFill>
        <p:spPr bwMode="auto">
          <a:xfrm>
            <a:off x="4710113" y="1484313"/>
            <a:ext cx="4141787" cy="3371850"/>
          </a:xfrm>
          <a:prstGeom prst="rect">
            <a:avLst/>
          </a:prstGeom>
          <a:noFill/>
          <a:ln w="9525">
            <a:noFill/>
            <a:miter lim="800000"/>
            <a:headEnd/>
            <a:tailEnd/>
          </a:ln>
        </p:spPr>
      </p:pic>
      <p:pic>
        <p:nvPicPr>
          <p:cNvPr id="152579" name="Picture 5" descr="IMG_20160126_133547"/>
          <p:cNvPicPr>
            <a:picLocks noChangeAspect="1" noChangeArrowheads="1"/>
          </p:cNvPicPr>
          <p:nvPr/>
        </p:nvPicPr>
        <p:blipFill>
          <a:blip r:embed="rId3" cstate="print">
            <a:lum bright="36000" contrast="38000"/>
          </a:blip>
          <a:srcRect r="15779"/>
          <a:stretch>
            <a:fillRect/>
          </a:stretch>
        </p:blipFill>
        <p:spPr bwMode="auto">
          <a:xfrm>
            <a:off x="395288" y="2997200"/>
            <a:ext cx="4124325" cy="36734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Заголовок 1"/>
          <p:cNvSpPr>
            <a:spLocks noGrp="1"/>
          </p:cNvSpPr>
          <p:nvPr>
            <p:ph type="title"/>
          </p:nvPr>
        </p:nvSpPr>
        <p:spPr bwMode="auto">
          <a:xfrm>
            <a:off x="5886450" y="1066800"/>
            <a:ext cx="2743200" cy="1981200"/>
          </a:xfrm>
        </p:spPr>
        <p:txBody>
          <a:bodyPr vert="horz" wrap="square" lIns="91440" tIns="45720" rIns="91440" bIns="45720" numCol="1" anchorCtr="0" compatLnSpc="1">
            <a:prstTxWarp prst="textNoShape">
              <a:avLst/>
            </a:prstTxWarp>
          </a:bodyPr>
          <a:lstStyle/>
          <a:p>
            <a:pPr eaLnBrk="1" hangingPunct="1"/>
            <a:r>
              <a:rPr lang="ru-RU" sz="4000" smtClean="0"/>
              <a:t>Спасибо за внимание!</a:t>
            </a:r>
          </a:p>
        </p:txBody>
      </p:sp>
      <p:pic>
        <p:nvPicPr>
          <p:cNvPr id="5" name="Рисунок 4" descr="DSCN4983.jpg"/>
          <p:cNvPicPr>
            <a:picLocks noGrp="1" noChangeAspect="1"/>
          </p:cNvPicPr>
          <p:nvPr>
            <p:ph type="pic" idx="1"/>
          </p:nvPr>
        </p:nvPicPr>
        <p:blipFill>
          <a:blip r:embed="rId2" cstate="print"/>
          <a:srcRect l="2846" r="2846"/>
          <a:stretch>
            <a:fillRect/>
          </a:stretch>
        </p:blipFill>
        <p:spPr/>
      </p:pic>
      <p:sp>
        <p:nvSpPr>
          <p:cNvPr id="153603" name="Текст 3"/>
          <p:cNvSpPr>
            <a:spLocks noGrp="1"/>
          </p:cNvSpPr>
          <p:nvPr>
            <p:ph type="body" sz="half" idx="2"/>
          </p:nvPr>
        </p:nvSpPr>
        <p:spPr/>
        <p:txBody>
          <a:bodyPr/>
          <a:lstStyle/>
          <a:p>
            <a:pPr eaLnBrk="1" hangingPunct="1">
              <a:spcBef>
                <a:spcPct val="0"/>
              </a:spcBef>
            </a:pPr>
            <a:endParaRPr lang="ru-RU" smtClean="0"/>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eaLnBrk="1" fontAlgn="auto" hangingPunct="1">
              <a:spcAft>
                <a:spcPts val="0"/>
              </a:spcAft>
              <a:defRPr/>
            </a:pPr>
            <a:r>
              <a:rPr lang="ru-RU" sz="3200" dirty="0">
                <a:solidFill>
                  <a:schemeClr val="tx2">
                    <a:satMod val="130000"/>
                  </a:schemeClr>
                </a:solidFill>
              </a:rPr>
              <a:t> </a:t>
            </a:r>
            <a:r>
              <a:rPr lang="ru-RU" sz="3200" dirty="0" smtClean="0">
                <a:solidFill>
                  <a:schemeClr val="tx2">
                    <a:satMod val="130000"/>
                  </a:schemeClr>
                </a:solidFill>
              </a:rPr>
              <a:t>Структура органов </a:t>
            </a:r>
            <a:r>
              <a:rPr lang="ru-RU" sz="3200" dirty="0">
                <a:solidFill>
                  <a:schemeClr val="tx2">
                    <a:satMod val="130000"/>
                  </a:schemeClr>
                </a:solidFill>
              </a:rPr>
              <a:t>местного самоуправления Плотинского сельского поселения </a:t>
            </a:r>
          </a:p>
        </p:txBody>
      </p:sp>
      <p:sp>
        <p:nvSpPr>
          <p:cNvPr id="3" name="Содержимое 2"/>
          <p:cNvSpPr>
            <a:spLocks noGrp="1"/>
          </p:cNvSpPr>
          <p:nvPr>
            <p:ph idx="1"/>
          </p:nvPr>
        </p:nvSpPr>
        <p:spPr/>
        <p:txBody>
          <a:bodyPr>
            <a:normAutofit fontScale="92500" lnSpcReduction="20000"/>
          </a:bodyPr>
          <a:lstStyle/>
          <a:p>
            <a:pPr marL="365760" indent="-283464" eaLnBrk="1" fontAlgn="auto" hangingPunct="1">
              <a:spcAft>
                <a:spcPts val="0"/>
              </a:spcAft>
              <a:buFont typeface="Wingdings 2"/>
              <a:buChar char=""/>
              <a:defRPr/>
            </a:pPr>
            <a:r>
              <a:rPr lang="ru-RU" dirty="0"/>
              <a:t>представительный орган муниципального образования Совет Плотинского сельского поселения, </a:t>
            </a:r>
          </a:p>
          <a:p>
            <a:pPr marL="365760" indent="-283464" eaLnBrk="1" fontAlgn="auto" hangingPunct="1">
              <a:spcAft>
                <a:spcPts val="0"/>
              </a:spcAft>
              <a:buFont typeface="Wingdings 2"/>
              <a:buChar char=""/>
              <a:defRPr/>
            </a:pPr>
            <a:r>
              <a:rPr lang="ru-RU" dirty="0"/>
              <a:t>Глава Плотинского сельского поселения, </a:t>
            </a:r>
          </a:p>
          <a:p>
            <a:pPr marL="365760" indent="-283464" eaLnBrk="1" fontAlgn="auto" hangingPunct="1">
              <a:spcAft>
                <a:spcPts val="0"/>
              </a:spcAft>
              <a:buFont typeface="Wingdings 2"/>
              <a:buChar char=""/>
              <a:defRPr/>
            </a:pPr>
            <a:r>
              <a:rPr lang="ru-RU" dirty="0"/>
              <a:t>муниципальные учреждения – местная администрация </a:t>
            </a:r>
          </a:p>
          <a:p>
            <a:pPr marL="365760" indent="-283464" eaLnBrk="1" fontAlgn="auto" hangingPunct="1">
              <a:spcAft>
                <a:spcPts val="0"/>
              </a:spcAft>
              <a:buFont typeface="Wingdings 2"/>
              <a:buChar char=""/>
              <a:defRPr/>
            </a:pPr>
            <a:r>
              <a:rPr lang="ru-RU" dirty="0"/>
              <a:t>МКУ «Сельский Дом культуры п. Плотина», который был создан в 2006 году для исполнения полномочий в области культуры и досуга для населения. </a:t>
            </a:r>
          </a:p>
          <a:p>
            <a:pPr marL="365760" indent="-283464" eaLnBrk="1" fontAlgn="auto" hangingPunct="1">
              <a:spcAft>
                <a:spcPts val="0"/>
              </a:spcAft>
              <a:buFont typeface="Wingdings 2"/>
              <a:buChar char=""/>
              <a:defRPr/>
            </a:pPr>
            <a:endParaRPr lang="ru-RU" dirty="0"/>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a:solidFill>
                  <a:schemeClr val="tx2">
                    <a:satMod val="130000"/>
                  </a:schemeClr>
                </a:solidFill>
              </a:rPr>
              <a:t>Совет Плотинского сельского поселения </a:t>
            </a:r>
          </a:p>
        </p:txBody>
      </p:sp>
      <p:sp>
        <p:nvSpPr>
          <p:cNvPr id="3" name="Содержимое 2"/>
          <p:cNvSpPr>
            <a:spLocks noGrp="1"/>
          </p:cNvSpPr>
          <p:nvPr>
            <p:ph idx="1"/>
          </p:nvPr>
        </p:nvSpPr>
        <p:spPr/>
        <p:txBody>
          <a:bodyPr>
            <a:normAutofit fontScale="70000" lnSpcReduction="20000"/>
          </a:bodyPr>
          <a:lstStyle/>
          <a:p>
            <a:pPr marL="365760" indent="-283464" algn="ctr" eaLnBrk="1" fontAlgn="auto" hangingPunct="1">
              <a:spcAft>
                <a:spcPts val="0"/>
              </a:spcAft>
              <a:buFont typeface="Wingdings 2"/>
              <a:buNone/>
              <a:defRPr/>
            </a:pPr>
            <a:r>
              <a:rPr lang="ru-RU" sz="3600" dirty="0" smtClean="0"/>
              <a:t>Является  </a:t>
            </a:r>
            <a:r>
              <a:rPr lang="ru-RU" sz="3600" dirty="0"/>
              <a:t>юридическим лицом, основной формой деятельности Совета являются </a:t>
            </a:r>
            <a:r>
              <a:rPr lang="ru-RU" sz="3600" dirty="0" smtClean="0"/>
              <a:t>заседания</a:t>
            </a:r>
          </a:p>
          <a:p>
            <a:pPr marL="365760" indent="-283464" eaLnBrk="1" fontAlgn="auto" hangingPunct="1">
              <a:spcAft>
                <a:spcPts val="0"/>
              </a:spcAft>
              <a:buFont typeface="Wingdings 2"/>
              <a:buChar char=""/>
              <a:defRPr/>
            </a:pPr>
            <a:r>
              <a:rPr lang="ru-RU" dirty="0"/>
              <a:t>За 2015 год проведено </a:t>
            </a:r>
            <a:r>
              <a:rPr lang="ru-RU" sz="4100" b="1" i="1" u="sng" dirty="0"/>
              <a:t>8</a:t>
            </a:r>
            <a:r>
              <a:rPr lang="ru-RU" sz="4100" dirty="0"/>
              <a:t> </a:t>
            </a:r>
            <a:r>
              <a:rPr lang="ru-RU" dirty="0"/>
              <a:t>сессий Совета, принято </a:t>
            </a:r>
            <a:r>
              <a:rPr lang="ru-RU" sz="4100" b="1" i="1" u="sng" dirty="0"/>
              <a:t>25</a:t>
            </a:r>
            <a:r>
              <a:rPr lang="ru-RU" sz="4100" dirty="0"/>
              <a:t> </a:t>
            </a:r>
            <a:r>
              <a:rPr lang="ru-RU" dirty="0"/>
              <a:t>решений.</a:t>
            </a:r>
          </a:p>
          <a:p>
            <a:pPr marL="365760" indent="-283464" eaLnBrk="1" fontAlgn="auto" hangingPunct="1">
              <a:spcAft>
                <a:spcPts val="0"/>
              </a:spcAft>
              <a:buFont typeface="Wingdings 2"/>
              <a:buChar char=""/>
              <a:defRPr/>
            </a:pPr>
            <a:r>
              <a:rPr lang="ru-RU" dirty="0"/>
              <a:t>Проведено два публичных слушания:</a:t>
            </a:r>
          </a:p>
          <a:p>
            <a:pPr marL="514350" indent="-514350" eaLnBrk="1" fontAlgn="auto" hangingPunct="1">
              <a:spcAft>
                <a:spcPts val="0"/>
              </a:spcAft>
              <a:buFont typeface="+mj-lt"/>
              <a:buAutoNum type="arabicPeriod"/>
              <a:defRPr/>
            </a:pPr>
            <a:r>
              <a:rPr lang="ru-RU" dirty="0"/>
              <a:t>Обсуждение отчета об исполнении бюджета Плотинского сельского поселения за 2014 год.</a:t>
            </a:r>
          </a:p>
          <a:p>
            <a:pPr marL="514350" indent="-514350" eaLnBrk="1" fontAlgn="auto" hangingPunct="1">
              <a:spcAft>
                <a:spcPts val="0"/>
              </a:spcAft>
              <a:buFont typeface="+mj-lt"/>
              <a:buAutoNum type="arabicPeriod"/>
              <a:defRPr/>
            </a:pPr>
            <a:r>
              <a:rPr lang="ru-RU" dirty="0"/>
              <a:t>По обсуждению проекта решения «О бюджете Плотинского сельского поселения на 2016 год».</a:t>
            </a:r>
          </a:p>
          <a:p>
            <a:pPr marL="365760" indent="-283464" eaLnBrk="1" fontAlgn="auto" hangingPunct="1">
              <a:spcAft>
                <a:spcPts val="0"/>
              </a:spcAft>
              <a:buFont typeface="Wingdings 2"/>
              <a:buChar char=""/>
              <a:defRPr/>
            </a:pPr>
            <a:r>
              <a:rPr lang="ru-RU" dirty="0"/>
              <a:t>Издано </a:t>
            </a:r>
            <a:r>
              <a:rPr lang="ru-RU" sz="4100" b="1" i="1" u="sng" dirty="0"/>
              <a:t>9</a:t>
            </a:r>
            <a:r>
              <a:rPr lang="ru-RU" dirty="0"/>
              <a:t> информационных бюллетеней «Вестник поселения».</a:t>
            </a:r>
          </a:p>
          <a:p>
            <a:pPr marL="365760" indent="-283464" eaLnBrk="1" fontAlgn="auto" hangingPunct="1">
              <a:spcAft>
                <a:spcPts val="0"/>
              </a:spcAft>
              <a:buFont typeface="Wingdings 2"/>
              <a:buNone/>
              <a:defRPr/>
            </a:pPr>
            <a:r>
              <a:rPr lang="ru-RU" dirty="0" smtClean="0"/>
              <a:t>	</a:t>
            </a:r>
            <a:endParaRPr lang="ru-RU" dirty="0"/>
          </a:p>
        </p:txBody>
      </p:sp>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solidFill>
                  <a:schemeClr val="tx2">
                    <a:satMod val="130000"/>
                  </a:schemeClr>
                </a:solidFill>
              </a:rPr>
              <a:t>Совет Плотинского сельского поселения </a:t>
            </a: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92500" lnSpcReduction="10000"/>
          </a:bodyPr>
          <a:lstStyle/>
          <a:p>
            <a:pPr marL="365760" indent="-283464" eaLnBrk="1" fontAlgn="auto" hangingPunct="1">
              <a:spcAft>
                <a:spcPts val="0"/>
              </a:spcAft>
              <a:buFont typeface="Wingdings 2"/>
              <a:buNone/>
              <a:defRPr/>
            </a:pPr>
            <a:r>
              <a:rPr lang="ru-RU" dirty="0" smtClean="0"/>
              <a:t>	Советом Плотинского сельского поселения было принято решение №7 от 03.12.2013года «О создании муниципального дорожного фонда Плотинского сельского поселения». Утвержден порядок формирования и использования бюджетных ассигнований муниципального дорожного фонда. Поступило за 2015 год </a:t>
            </a:r>
            <a:r>
              <a:rPr lang="ru-RU" b="1" i="1" u="sng" dirty="0" smtClean="0"/>
              <a:t>477,2</a:t>
            </a:r>
            <a:r>
              <a:rPr lang="ru-RU" dirty="0" smtClean="0"/>
              <a:t>, планировали поступления  на сумму </a:t>
            </a:r>
            <a:r>
              <a:rPr lang="ru-RU" b="1" dirty="0" smtClean="0">
                <a:solidFill>
                  <a:srgbClr val="C00000"/>
                </a:solidFill>
              </a:rPr>
              <a:t>604</a:t>
            </a:r>
            <a:r>
              <a:rPr lang="ru-RU" dirty="0" smtClean="0"/>
              <a:t> тыс. руб.</a:t>
            </a:r>
          </a:p>
          <a:p>
            <a:pPr marL="365760" indent="-283464" eaLnBrk="1" fontAlgn="auto" hangingPunct="1">
              <a:spcAft>
                <a:spcPts val="0"/>
              </a:spcAft>
              <a:buFont typeface="Wingdings 2"/>
              <a:buChar char=""/>
              <a:defRPr/>
            </a:pPr>
            <a:endParaRPr lang="ru-RU" dirty="0"/>
          </a:p>
        </p:txBody>
      </p:sp>
    </p:spTree>
  </p:cSld>
  <p:clrMapOvr>
    <a:masterClrMapping/>
  </p:clrMapOvr>
  <p:transition>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733</TotalTime>
  <Words>1874</Words>
  <Application>Microsoft Office PowerPoint</Application>
  <PresentationFormat>Экран (4:3)</PresentationFormat>
  <Paragraphs>301</Paragraphs>
  <Slides>67</Slides>
  <Notes>4</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67</vt:i4>
      </vt:variant>
    </vt:vector>
  </HeadingPairs>
  <TitlesOfParts>
    <vt:vector size="69" baseType="lpstr">
      <vt:lpstr>Солнцестояние</vt:lpstr>
      <vt:lpstr>Диаграмма Microsoft Office Excel</vt:lpstr>
      <vt:lpstr>Отчет  Главы  Плотинского сельского поселения по результатам деятельности  за 2015 год.</vt:lpstr>
      <vt:lpstr> В состав Плотинского сельского поселения входит два населенных пункта </vt:lpstr>
      <vt:lpstr>В  соответствии с положениями «Об общих принципах организации местного самоуправления РФ» части 1 статьи 14 ФЗ от 06.10.2003г. №131 (в редакции  от 14.10.2014г)</vt:lpstr>
      <vt:lpstr> Полномочия, переданные району по соглашению на сумму 60 тыс. руб. в год.  </vt:lpstr>
      <vt:lpstr>    Соглашения    по исполнению полномочий Лоухского района местной администрацией   </vt:lpstr>
      <vt:lpstr>Приоритетные направления в работе администрации</vt:lpstr>
      <vt:lpstr> Структура органов местного самоуправления Плотинского сельского поселения </vt:lpstr>
      <vt:lpstr>Совет Плотинского сельского поселения </vt:lpstr>
      <vt:lpstr>Совет Плотинского сельского поселения </vt:lpstr>
      <vt:lpstr>Структура Администрации Плотинского сельского поселения </vt:lpstr>
      <vt:lpstr>Уровень  бюджетной обеспеченности </vt:lpstr>
      <vt:lpstr>Исполнение  доходной части бюджета </vt:lpstr>
      <vt:lpstr>Доходы бюджета</vt:lpstr>
      <vt:lpstr>Исполнение  собственных доходов бюджета </vt:lpstr>
      <vt:lpstr>Расходы бюджета </vt:lpstr>
      <vt:lpstr>Расходы на денежное содержание работников МКУ «Сельский дом культуры п. Плотина» (3 человек на 1,75 ставки).  </vt:lpstr>
      <vt:lpstr>Расходы бюджета </vt:lpstr>
      <vt:lpstr>Иные расходы</vt:lpstr>
      <vt:lpstr>Слайд 19</vt:lpstr>
      <vt:lpstr>Слайд 20</vt:lpstr>
      <vt:lpstr>Слайд 21</vt:lpstr>
      <vt:lpstr>Предприятия , учреждения организации осуществляющие деятельность на территории поселения </vt:lpstr>
      <vt:lpstr>Слайд 23</vt:lpstr>
      <vt:lpstr>Слайд 24</vt:lpstr>
      <vt:lpstr>ООО «София»</vt:lpstr>
      <vt:lpstr>Слайд 26</vt:lpstr>
      <vt:lpstr>Слайд 27</vt:lpstr>
      <vt:lpstr>Как всегда вместе и очень весело</vt:lpstr>
      <vt:lpstr>Слайд 29</vt:lpstr>
      <vt:lpstr>Слайд 30</vt:lpstr>
      <vt:lpstr>Слайд 31</vt:lpstr>
      <vt:lpstr>Слайд 32</vt:lpstr>
      <vt:lpstr>Слайд 33</vt:lpstr>
      <vt:lpstr>Слайд 34</vt:lpstr>
      <vt:lpstr>Слайд 35</vt:lpstr>
      <vt:lpstr>Вечер  отдыха в туристическом комплексе  "Нереис" с финской творческой группой  (п. Чкаловский) </vt:lpstr>
      <vt:lpstr>Театрализованный концерт "Огни Рождества", встреча с финским творческим коллективом    </vt:lpstr>
      <vt:lpstr>Слайд 38</vt:lpstr>
      <vt:lpstr>Благодарные зрители</vt:lpstr>
      <vt:lpstr>Статистика за 2015 год</vt:lpstr>
      <vt:lpstr>Статистика за 2015 год</vt:lpstr>
      <vt:lpstr>Квартирный вопрос</vt:lpstr>
      <vt:lpstr>Демографическая  ситуация в поселении</vt:lpstr>
      <vt:lpstr>Похозяйственный  учет</vt:lpstr>
      <vt:lpstr>Похозяйственный  учет</vt:lpstr>
      <vt:lpstr>Первичный  воинский учет</vt:lpstr>
      <vt:lpstr>Распоряжения, справки, письменные обращения</vt:lpstr>
      <vt:lpstr> Администрацией постоянно ведется работа по предупреждению населения  по содержанию  собак и скота.</vt:lpstr>
      <vt:lpstr>Слайд 49</vt:lpstr>
      <vt:lpstr>Слайд 50</vt:lpstr>
      <vt:lpstr>День пожилых людей</vt:lpstr>
      <vt:lpstr>Концерт ко дню Победы</vt:lpstr>
      <vt:lpstr>Слайд 53</vt:lpstr>
      <vt:lpstr>Уборка территории кладбища</vt:lpstr>
      <vt:lpstr>Депутаты на передовой</vt:lpstr>
      <vt:lpstr>ОБУСТРОЙСТВО ДЕТСКОЙ ПЛОЩАДКИ В ПОСЕЛКЕ ПЛОТИНА, ПЛОТИНСКОГО СЕЛЬСКОГО ПОСЕЛЕНИЯ</vt:lpstr>
      <vt:lpstr>СОБРАНИЯ</vt:lpstr>
      <vt:lpstr>СОБРАНИЯ</vt:lpstr>
      <vt:lpstr>Слайд 59</vt:lpstr>
      <vt:lpstr>Слайд 60</vt:lpstr>
      <vt:lpstr>Детская площадка пос. Чкаловский</vt:lpstr>
      <vt:lpstr>В 2015 году за счет субсидии бюджетам муниципальных образований на социально-экономическое развитие территорий» было выделено 1270 тыс. руб., на приобретение трактора Белорус -82.1  с навесным оборудованием</vt:lpstr>
      <vt:lpstr>Мероприятия  по созданию условий для безопасности проживания людей </vt:lpstr>
      <vt:lpstr>Приоритетные  мероприятия на 2016 год</vt:lpstr>
      <vt:lpstr>Доступ к информации о деятельности администрации Плотинского сельского поселения</vt:lpstr>
      <vt:lpstr>Администрацией Плотинского сельского поселения была заявлена кандидатура Бессонова М.И. на Лауреата 2015 года Лоухского муниципального района </vt:lpstr>
      <vt:lpstr>Спасибо за внимание!</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NEO</dc:creator>
  <cp:lastModifiedBy>БУХГАЛТЕР</cp:lastModifiedBy>
  <cp:revision>17</cp:revision>
  <dcterms:created xsi:type="dcterms:W3CDTF">2016-03-17T13:29:38Z</dcterms:created>
  <dcterms:modified xsi:type="dcterms:W3CDTF">2016-04-04T12:35:40Z</dcterms:modified>
</cp:coreProperties>
</file>