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2" r:id="rId1"/>
  </p:sldMasterIdLst>
  <p:notesMasterIdLst>
    <p:notesMasterId r:id="rId22"/>
  </p:notesMasterIdLst>
  <p:sldIdLst>
    <p:sldId id="256" r:id="rId2"/>
    <p:sldId id="298" r:id="rId3"/>
    <p:sldId id="283" r:id="rId4"/>
    <p:sldId id="320" r:id="rId5"/>
    <p:sldId id="327" r:id="rId6"/>
    <p:sldId id="303" r:id="rId7"/>
    <p:sldId id="302" r:id="rId8"/>
    <p:sldId id="299" r:id="rId9"/>
    <p:sldId id="281" r:id="rId10"/>
    <p:sldId id="321" r:id="rId11"/>
    <p:sldId id="328" r:id="rId12"/>
    <p:sldId id="282" r:id="rId13"/>
    <p:sldId id="323" r:id="rId14"/>
    <p:sldId id="300" r:id="rId15"/>
    <p:sldId id="325" r:id="rId16"/>
    <p:sldId id="301" r:id="rId17"/>
    <p:sldId id="284" r:id="rId18"/>
    <p:sldId id="326" r:id="rId19"/>
    <p:sldId id="285" r:id="rId20"/>
    <p:sldId id="311" r:id="rId21"/>
  </p:sldIdLst>
  <p:sldSz cx="9144000" cy="6858000" type="screen4x3"/>
  <p:notesSz cx="6858000" cy="9144000"/>
  <p:embeddedFontLst>
    <p:embeddedFont>
      <p:font typeface="Constantia" pitchFamily="18" charset="0"/>
      <p:regular r:id="rId23"/>
      <p:bold r:id="rId24"/>
      <p:italic r:id="rId25"/>
      <p:boldItalic r:id="rId26"/>
    </p:embeddedFont>
    <p:embeddedFont>
      <p:font typeface="Trebuchet MS" pitchFamily="34" charset="0"/>
      <p:regular r:id="rId27"/>
      <p:bold r:id="rId28"/>
      <p:italic r:id="rId29"/>
      <p:boldItalic r:id="rId30"/>
    </p:embeddedFont>
    <p:embeddedFont>
      <p:font typeface="Wingdings 3" pitchFamily="18" charset="2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8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26423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92063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статья 1 Федерального закона от 25.12.2008 № 273-ФЗ «О противодействии коррупции»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7706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Статья 1, часть 1 статьи 13.3 Федерального закона от 25.12.2008 № 273-ФЗ «О противодействии коррупции»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0929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Часть 2 статьи 13.3 Федерального закона от 25.12.2008 № 273-ФЗ «О противодействии коррупции»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177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24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93888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904508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31370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780453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0069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319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6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38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828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431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026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88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646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241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333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644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731996" y="1162372"/>
            <a:ext cx="6513462" cy="3696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профилактике коррупционных правонарушений в организациях,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подведомственных исполнительным органам </a:t>
            </a:r>
            <a:b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органам местного самоуправления 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5140" y="853459"/>
            <a:ext cx="615282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сообщений о случаях склонения работников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совершению коррупционных правонарушений, а также о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 коррупционных правонарушений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иными лицами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оказание содействия уполномоченным представителям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контрольно-надзорных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правоохранительных органов при проведении ими проверок по вопросам противодействия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коррупции;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организация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 с правоохранительными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противодействия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коррупции;</a:t>
            </a:r>
          </a:p>
        </p:txBody>
      </p:sp>
    </p:spTree>
    <p:extLst>
      <p:ext uri="{BB962C8B-B14F-4D97-AF65-F5344CB8AC3E}">
        <p14:creationId xmlns:p14="http://schemas.microsoft.com/office/powerpoint/2010/main" xmlns="" val="1772786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1377" y="1730645"/>
            <a:ext cx="61295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организация мероприятий по антикоррупционному просвещению работников;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индивидуальное консультирование работников;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рассмотрение обращений, содержащих информацию коррупционного характера;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организация взаимодействия со средствами массовой информации в освещении антикоррупционной деятельности организации 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</p:txBody>
      </p:sp>
    </p:spTree>
    <p:extLst>
      <p:ext uri="{BB962C8B-B14F-4D97-AF65-F5344CB8AC3E}">
        <p14:creationId xmlns:p14="http://schemas.microsoft.com/office/powerpoint/2010/main" xmlns="" val="2944389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169" y="829159"/>
            <a:ext cx="6444810" cy="650929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отрудничество </a:t>
            </a: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правоохранительными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ru-RU" sz="3200" u="sng" dirty="0">
                <a:latin typeface="Constantia" panose="02030602050306030303" pitchFamily="18" charset="0"/>
              </a:rPr>
              <a:t/>
            </a:r>
            <a:br>
              <a:rPr lang="ru-RU" sz="3200" u="sng" dirty="0">
                <a:latin typeface="Constantia" panose="02030602050306030303" pitchFamily="18" charset="0"/>
              </a:rPr>
            </a:b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2665" y="1480088"/>
            <a:ext cx="6245818" cy="43007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– это принятие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себя публичного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сообщать в соответствующие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о случаях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правонарушений,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организации (работникам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стало известно;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воздерживаться от каких-либо санкций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своих сотрудников, сообщивших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о ставшей им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выполнения трудовых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подготовке или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правонарушения;</a:t>
            </a:r>
          </a:p>
        </p:txBody>
      </p:sp>
    </p:spTree>
    <p:extLst>
      <p:ext uri="{BB962C8B-B14F-4D97-AF65-F5344CB8AC3E}">
        <p14:creationId xmlns:p14="http://schemas.microsoft.com/office/powerpoint/2010/main" xmlns="" val="9718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872" y="1801922"/>
            <a:ext cx="599784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оказание содействия уполномоченным представителям правоохранительных органов при проведении ими инспекционных проверок деятельности организации по вопросам предупреждения и противодействия коррупции;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оказание содействия уполномоченным представителям правоохранительных органов при проведении мероприятий по пресечению или расследованию коррупционных преступлений, включая оперативно-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разыскные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30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233" y="674177"/>
            <a:ext cx="6434428" cy="2053526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в должностных инструкциях, трудовых договорах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организации обязанностей, связанных с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противодействием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коррупции, а также ответственности за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законодательства о противодействии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</a:t>
            </a:r>
            <a:r>
              <a:rPr lang="ru-RU" sz="3000" dirty="0">
                <a:latin typeface="Constantia" panose="02030602050306030303" pitchFamily="18" charset="0"/>
              </a:rPr>
              <a:t/>
            </a:r>
            <a:br>
              <a:rPr lang="ru-RU" sz="3000" dirty="0">
                <a:latin typeface="Constantia" panose="02030602050306030303" pitchFamily="18" charset="0"/>
              </a:rPr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678" y="2727703"/>
            <a:ext cx="6501538" cy="31539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воздерживаться от совершения и (или) участия в совершении коррупционных правонарушений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или от имени организации;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воздерживаться от поведения, которое может быть истолковано окружающими как готовность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участвовать в совершении коррупционного правонарушения в интересах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имени организации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незамедлительно информировать непосредственного руководителя/лицо, ответственное за реализацию антикоррупционной политики/руководство организации о случаях склонения работника к совершению коррупционных правонарушений;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6394" y="1658519"/>
            <a:ext cx="631555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незамедлительно информировать непосредственного начальника/лицо, ответственное за реализацию антикоррупционной политики/руководство организации о ставшей известной работнику информации о случаях совершения коррупционных правонарушений другими работниками, контрагентами организации или иными лицами;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сообщить непосредственному начальнику или иному ответственному лицу о возможности возникновения либо возникшем у работника конфликте интересов.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613690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293" y="876385"/>
            <a:ext cx="6316436" cy="1084151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утверждение плана </a:t>
            </a:r>
            <a:b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антикоррупционных мероприятий</a:t>
            </a:r>
            <a:r>
              <a:rPr lang="ru-RU" sz="3000" dirty="0">
                <a:latin typeface="Constantia" panose="02030602050306030303" pitchFamily="18" charset="0"/>
              </a:rPr>
              <a:t/>
            </a:r>
            <a:br>
              <a:rPr lang="ru-RU" sz="3000" dirty="0">
                <a:latin typeface="Constantia" panose="02030602050306030303" pitchFamily="18" charset="0"/>
              </a:rPr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644" y="1867546"/>
            <a:ext cx="6013342" cy="39598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и составлении Плана рекомендуется указывать: направление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политики, конкретные мероприятия по данному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направлению, сроки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исполнения, исполнителя, форму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руководства за исполнением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справка, доклад и т.д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исполнения пунктов Плана внесение в него изменений,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достижение конкретных результатов в работе по предупреждению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минимизации и (или) ликвидации последствий коррупционных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9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064" y="712923"/>
            <a:ext cx="6267163" cy="1170121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эффективного внутреннего                                </a:t>
            </a:r>
            <a:b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контроля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439" y="1828800"/>
            <a:ext cx="6480778" cy="4029559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 и достоверности финансовой (бухгалтерской) отчетности организации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деятельности организации требованиям нормативных правовых актов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актов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контроль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документирования операций хозяйственной деятельности организации (предупреждение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выявление: составления неофициальной отчетности, использования поддельных документов,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несуществующих расходов, отсутствия первичных учетных документов, исправлений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отчетности и т.д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</p:txBody>
      </p:sp>
    </p:spTree>
    <p:extLst>
      <p:ext uri="{BB962C8B-B14F-4D97-AF65-F5344CB8AC3E}">
        <p14:creationId xmlns:p14="http://schemas.microsoft.com/office/powerpoint/2010/main" xmlns="" val="3542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9641" y="1269528"/>
            <a:ext cx="59513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организация работы,  направленной  на  выполнение  требований  законодательства,  связанных  с запретом дарения;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проведение  работы  по  выявлению  фактов  состояния  контрагентов  в  родстве  (свойстве)  с сотрудниками организации в целях предотвращения ситуации конфликта интересов;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проверка экономической обоснованности осуществляемых операций в сферах коррупционного риска (например, в отношении представительских расходов, благотворительных пожертвований, вознаграждений; оплаты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которых не определен, либо вызывает сомнения; оплата транспортных, развлекательных услуг; закупки и продажи по ценам, значительно отличающимся от рыночных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1958566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265" y="1193371"/>
            <a:ext cx="6195959" cy="860156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карты коррупционных рисков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265" y="2169763"/>
            <a:ext cx="5963484" cy="3169403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административные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процедуры, связанные с высокими коррупционными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краткое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возможной коррупционной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должность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замещение которой связано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предлагаемые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минимизации (устранению) коррупционных рисков.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47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287" y="784074"/>
            <a:ext cx="6232805" cy="874244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 –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287" y="1402596"/>
            <a:ext cx="6438669" cy="3921072"/>
          </a:xfrm>
        </p:spPr>
        <p:txBody>
          <a:bodyPr>
            <a:normAutofit fontScale="77500" lnSpcReduction="20000"/>
          </a:bodyPr>
          <a:lstStyle/>
          <a:p>
            <a:pPr algn="ctr"/>
            <a:endParaRPr lang="ru-RU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злоупотребление служебным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дача и получение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взятки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злоупотребление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полномочиями; 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коммерческий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подкуп; 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иное незаконное использование физическим лицом своего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должностного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вопреки законным интересам общества 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получения выгоды в виде денег, ценностей, иного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услуг имущественного характера, иных имущественных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себя или для третьих лиц либо незаконное предоставление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выгоды указанному лицу другими физическими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лицами.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82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60" y="2665707"/>
            <a:ext cx="6347713" cy="136385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803" y="937727"/>
            <a:ext cx="6338661" cy="45641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Constantia" panose="02030602050306030303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деятельность федеральных органов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власти, органов государственной власти субъектов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органов местного самоуправления, институтов гражданского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физических лиц в пределах их полномочий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коррупции, в том числе по выявлению и последующему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коррупции (профилактика  коррупции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выявлению, предупреждению, пресечению, раскрытию и расследованию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(борьба с коррупцией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минимизации и (или) ликвидации последствий коррупционных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Организации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разрабатывать и принимать меры по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предупреждению коррупции.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09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9564" y="790414"/>
            <a:ext cx="6347713" cy="1146875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противодействию коррупции, принимаемые в </a:t>
            </a:r>
            <a:b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могут включать: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9564" y="2069023"/>
            <a:ext cx="6347714" cy="290593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подразделений 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лиц, ответственных за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правонарушений;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сотрудничество организации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разработку и внедрение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 и процедур,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обеспечение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добросовестной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xmlns="" val="37340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7132" y="1752360"/>
            <a:ext cx="620707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принятие кодекса этики и служебного поведения работников организации; 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предотвращение и урегулирование конфликта интересов;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недопущение составления неофициальной отчетности и использования поддельных документов.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176997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9456" y="387458"/>
            <a:ext cx="5951350" cy="1224366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Работа по антикоррупционному </a:t>
            </a:r>
            <a:r>
              <a:rPr lang="ru-RU" sz="24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просвещению</a:t>
            </a:r>
            <a:r>
              <a:rPr lang="ru-RU" sz="2400" u="sng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:</a:t>
            </a:r>
            <a:endParaRPr lang="ru-RU" sz="2400" u="sng" dirty="0">
              <a:solidFill>
                <a:schemeClr val="tx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798" y="1611824"/>
            <a:ext cx="6116667" cy="38435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информационном стенде и официальном сайте организации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информационно-телекоммуникационной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сети «Интернет» нормативных правовых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других документов в области противодействия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коррупции;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семинаров-занятий, «круглых столов» и других мероприятий по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правовому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информированию работников организации, в том числе с привлечением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правоохранительных органов;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работников организации по вопросам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коррупции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033" y="348713"/>
            <a:ext cx="6093759" cy="1232116"/>
          </a:xfrm>
        </p:spPr>
        <p:txBody>
          <a:bodyPr>
            <a:normAutofit/>
          </a:bodyPr>
          <a:lstStyle/>
          <a:p>
            <a:pPr algn="ctr"/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принятие в организации локального                     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 акта, регулирующего вопросы                              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коррупции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42033" y="1511086"/>
            <a:ext cx="6156628" cy="39598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данном документе предлагается четко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соблюдения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обязанностей. В частности, порядок уведомления работодателя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совершению коррупционных правонарушений или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ставшей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известной сотруднику информации о случаях совершения коррупционных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создание доступных каналов передачи обозначенной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(механизмов «обратной связи», телефона доверия и т.п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Целесообразно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в  данном  локальном  нормативном  акте  сведений 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общей антикоррупционной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205" y="728423"/>
            <a:ext cx="6183824" cy="1100378"/>
          </a:xfrm>
        </p:spPr>
        <p:txBody>
          <a:bodyPr>
            <a:normAutofit/>
          </a:bodyPr>
          <a:lstStyle/>
          <a:p>
            <a:pPr algn="ctr"/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Кодекса этики и служебного поведения,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конфликте интересов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531" y="1766808"/>
            <a:ext cx="6367172" cy="36963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этики и служебного поведения предлагается включить положения,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устанавливающие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 правил и стандартов поведения работников, затрагивающих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этику деловых отношений и формирование этичного, добросовестного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и организации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Положение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конфликте интересов - это внутренний документ организации,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устанавливающий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выявления и урегулирования конфликтов интересов,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работников организации в ходе выполнения ими трудовых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232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913" y="697426"/>
            <a:ext cx="6300061" cy="1596324"/>
          </a:xfrm>
        </p:spPr>
        <p:txBody>
          <a:bodyPr>
            <a:normAutofit/>
          </a:bodyPr>
          <a:lstStyle/>
          <a:p>
            <a:pPr algn="ctr"/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 должностной инструкции </a:t>
            </a:r>
            <a:b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(или) трудовом договоре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ответственного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профилактику коррупционных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  <a:r>
              <a:rPr lang="ru-RU" sz="22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специальных задач и </a:t>
            </a:r>
            <a:r>
              <a:rPr lang="ru-RU" sz="2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функций:</a:t>
            </a:r>
            <a:endParaRPr lang="ru-RU" sz="22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885" y="2293750"/>
            <a:ext cx="6052089" cy="342512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разработка проектов локальных нормативных актов,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мер по предупреждению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проведение контрольных мероприятий, направленных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коррупционных правонарушений, совершенных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выявление и урегулирование конфликта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осуществление оценки коррупционных рисков организации;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1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837</TotalTime>
  <Words>904</Words>
  <Application>Microsoft Office PowerPoint</Application>
  <PresentationFormat>Экран (4:3)</PresentationFormat>
  <Paragraphs>72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Constantia</vt:lpstr>
      <vt:lpstr>Trebuchet MS</vt:lpstr>
      <vt:lpstr>Wingdings 3</vt:lpstr>
      <vt:lpstr>Грань</vt:lpstr>
      <vt:lpstr>Деятельность по профилактике коррупционных правонарушений в организациях,  подведомственных исполнительным органам  и органам местного самоуправления </vt:lpstr>
      <vt:lpstr>Коррупция  – </vt:lpstr>
      <vt:lpstr>Слайд 3</vt:lpstr>
      <vt:lpstr>Меры по противодействию коррупции, принимаемые в  организации, могут включать:</vt:lpstr>
      <vt:lpstr>Слайд 5</vt:lpstr>
      <vt:lpstr>Работа по антикоррупционному просвещению:</vt:lpstr>
      <vt:lpstr>Разработка и принятие в организации локального                       нормативного акта, регулирующего вопросы                                противодействия коррупции</vt:lpstr>
      <vt:lpstr>Принятие Кодекса этики и служебного поведения,  а также Положения о конфликте интересов</vt:lpstr>
      <vt:lpstr>Определение в должностной инструкции  и (или) трудовом договоре лица, ответственного  за профилактику коррупционных правонарушений, специальных задач и функций:</vt:lpstr>
      <vt:lpstr>Слайд 10</vt:lpstr>
      <vt:lpstr>Слайд 11</vt:lpstr>
      <vt:lpstr>Сотрудничество с правоохранительными органами </vt:lpstr>
      <vt:lpstr>Слайд 13</vt:lpstr>
      <vt:lpstr>Закрепление в должностных инструкциях, трудовых договорах каждого работника организации обязанностей, связанных с  противодействием коррупции, а также ответственности за нарушение положений законодательства о противодействии коррупции  </vt:lpstr>
      <vt:lpstr>Слайд 15</vt:lpstr>
      <vt:lpstr>Разработка и утверждение плана  антикоррупционных мероприятий </vt:lpstr>
      <vt:lpstr>Осуществление эффективного внутреннего                                 финансового контроля</vt:lpstr>
      <vt:lpstr>Слайд 18</vt:lpstr>
      <vt:lpstr>Разработка карты коррупционных рисков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и организационные основы антикоррупционной экспертизы  нормативных правовых актов и их проектов</dc:title>
  <dc:creator>ADMIN</dc:creator>
  <cp:lastModifiedBy>rautio</cp:lastModifiedBy>
  <cp:revision>103</cp:revision>
  <dcterms:modified xsi:type="dcterms:W3CDTF">2023-06-26T11:19:07Z</dcterms:modified>
</cp:coreProperties>
</file>