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8" r:id="rId2"/>
    <p:sldId id="423" r:id="rId3"/>
    <p:sldId id="318" r:id="rId4"/>
    <p:sldId id="289" r:id="rId5"/>
    <p:sldId id="319" r:id="rId6"/>
    <p:sldId id="399" r:id="rId7"/>
    <p:sldId id="321" r:id="rId8"/>
    <p:sldId id="435" r:id="rId9"/>
    <p:sldId id="350" r:id="rId10"/>
    <p:sldId id="351" r:id="rId11"/>
    <p:sldId id="375" r:id="rId12"/>
    <p:sldId id="354" r:id="rId13"/>
    <p:sldId id="409" r:id="rId14"/>
    <p:sldId id="356" r:id="rId15"/>
    <p:sldId id="357" r:id="rId16"/>
    <p:sldId id="323" r:id="rId17"/>
    <p:sldId id="325" r:id="rId18"/>
    <p:sldId id="436" r:id="rId19"/>
    <p:sldId id="443" r:id="rId20"/>
    <p:sldId id="296" r:id="rId21"/>
    <p:sldId id="414" r:id="rId22"/>
    <p:sldId id="302" r:id="rId23"/>
    <p:sldId id="371" r:id="rId24"/>
    <p:sldId id="420" r:id="rId25"/>
    <p:sldId id="441" r:id="rId26"/>
    <p:sldId id="444" r:id="rId27"/>
    <p:sldId id="445" r:id="rId28"/>
    <p:sldId id="446" r:id="rId29"/>
    <p:sldId id="442" r:id="rId30"/>
    <p:sldId id="421" r:id="rId31"/>
    <p:sldId id="415" r:id="rId32"/>
    <p:sldId id="425" r:id="rId33"/>
    <p:sldId id="437" r:id="rId34"/>
    <p:sldId id="440" r:id="rId35"/>
    <p:sldId id="305" r:id="rId36"/>
    <p:sldId id="391" r:id="rId37"/>
    <p:sldId id="427" r:id="rId38"/>
    <p:sldId id="428" r:id="rId39"/>
    <p:sldId id="430" r:id="rId40"/>
    <p:sldId id="434" r:id="rId41"/>
    <p:sldId id="429" r:id="rId42"/>
    <p:sldId id="431" r:id="rId43"/>
    <p:sldId id="432" r:id="rId44"/>
    <p:sldId id="433" r:id="rId45"/>
    <p:sldId id="280" r:id="rId46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E0D9C66-86D5-4AED-B670-C2B2E760031B}">
          <p14:sldIdLst>
            <p14:sldId id="258"/>
            <p14:sldId id="423"/>
            <p14:sldId id="318"/>
            <p14:sldId id="289"/>
            <p14:sldId id="319"/>
            <p14:sldId id="399"/>
            <p14:sldId id="321"/>
            <p14:sldId id="435"/>
            <p14:sldId id="350"/>
            <p14:sldId id="351"/>
            <p14:sldId id="375"/>
            <p14:sldId id="354"/>
            <p14:sldId id="409"/>
            <p14:sldId id="356"/>
            <p14:sldId id="357"/>
            <p14:sldId id="323"/>
            <p14:sldId id="325"/>
            <p14:sldId id="436"/>
            <p14:sldId id="443"/>
            <p14:sldId id="296"/>
            <p14:sldId id="414"/>
            <p14:sldId id="302"/>
            <p14:sldId id="371"/>
            <p14:sldId id="420"/>
            <p14:sldId id="441"/>
            <p14:sldId id="444"/>
            <p14:sldId id="445"/>
            <p14:sldId id="446"/>
            <p14:sldId id="442"/>
            <p14:sldId id="421"/>
            <p14:sldId id="415"/>
            <p14:sldId id="425"/>
            <p14:sldId id="437"/>
            <p14:sldId id="440"/>
          </p14:sldIdLst>
        </p14:section>
        <p14:section name="Раздел без заголовка" id="{797C7F0E-97A1-4052-8DBD-83EAAA0D2F17}">
          <p14:sldIdLst>
            <p14:sldId id="305"/>
            <p14:sldId id="391"/>
            <p14:sldId id="427"/>
            <p14:sldId id="428"/>
            <p14:sldId id="430"/>
            <p14:sldId id="434"/>
            <p14:sldId id="429"/>
            <p14:sldId id="431"/>
            <p14:sldId id="432"/>
            <p14:sldId id="433"/>
            <p14:sldId id="28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модурова Дарья Дмитриевна" initials="СДД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7D0D45"/>
    <a:srgbClr val="E13A0D"/>
    <a:srgbClr val="F76321"/>
    <a:srgbClr val="FF9933"/>
    <a:srgbClr val="46C246"/>
    <a:srgbClr val="006600"/>
    <a:srgbClr val="94593E"/>
    <a:srgbClr val="ECECEC"/>
    <a:srgbClr val="EE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7" autoAdjust="0"/>
    <p:restoredTop sz="94660"/>
  </p:normalViewPr>
  <p:slideViewPr>
    <p:cSldViewPr>
      <p:cViewPr>
        <p:scale>
          <a:sx n="100" d="100"/>
          <a:sy n="100" d="100"/>
        </p:scale>
        <p:origin x="-888" y="48"/>
      </p:cViewPr>
      <p:guideLst>
        <p:guide orient="horz" pos="1892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\MERRK\invest\_&#1048;&#1053;&#1042;&#1045;&#1057;&#1058;&#1048;&#1062;&#1048;&#1048;\_&#1048;&#1053;&#1042;&#1045;&#1057;&#1058;&#1048;&#1062;&#1048;&#1054;&#1053;&#1053;&#1067;&#1045;%20&#1055;&#1054;&#1051;&#1053;&#1054;&#1052;&#1054;&#1063;&#1053;&#1067;&#1045;%20&#1055;&#1054;%20&#1056;&#1050;\&#1048;&#1053;&#1042;&#1045;&#1057;&#1058;&#1048;&#1062;&#1048;&#1054;&#1053;&#1053;&#1067;&#1045;%20&#1055;&#1040;&#1057;&#1055;&#1054;&#1056;&#1058;&#1040;%20&#1052;&#1054;+&#1053;&#1055;&#1040;\&#1052;&#1059;&#1053;&#1048;&#1062;&#1048;&#1055;&#1040;&#1051;&#1068;&#1053;&#1067;&#1045;%20&#1054;&#1041;&#1056;&#1040;&#1047;&#1054;&#1042;&#1040;&#1053;&#1048;&#1071;\&#1051;&#1086;&#1091;&#1093;&#1080;\&#1044;&#1080;&#1072;&#1075;&#1088;&#1072;&#1084;&#1084;&#1072;%20&#1050;&#1072;&#1090;&#1077;&#1075;&#1086;&#1088;&#1080;&#1080;%20&#1079;&#1077;&#1084;&#1077;&#1083;&#110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6891632311266"/>
          <c:y val="6.3140926931872537E-2"/>
          <c:w val="0.60672842967718121"/>
          <c:h val="0.51844707365505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7281053008293232"/>
                  <c:y val="7.8476939578119524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063757655293165E-2"/>
                  <c:y val="-0.11592780185453717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413495188101544E-2"/>
                  <c:y val="-8.780285953962703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025678333256622E-2"/>
                  <c:y val="0.11927688963799098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8018642873223261E-2"/>
                  <c:y val="7.16779883208199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земли с/х назначения</c:v>
                </c:pt>
                <c:pt idx="1">
                  <c:v>промышленные земли</c:v>
                </c:pt>
                <c:pt idx="2">
                  <c:v>земли населенных пунктов</c:v>
                </c:pt>
                <c:pt idx="3">
                  <c:v>земли лесного фонда</c:v>
                </c:pt>
                <c:pt idx="4">
                  <c:v>земли запаса</c:v>
                </c:pt>
                <c:pt idx="5">
                  <c:v>земли особо охраняемых территорий и объектов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1.0000000000000015E-3</c:v>
                </c:pt>
                <c:pt idx="1">
                  <c:v>7.0000000000000123E-3</c:v>
                </c:pt>
                <c:pt idx="2">
                  <c:v>2.0000000000000031E-3</c:v>
                </c:pt>
                <c:pt idx="3">
                  <c:v>0.94099999999999995</c:v>
                </c:pt>
                <c:pt idx="4">
                  <c:v>2.0000000000000031E-3</c:v>
                </c:pt>
                <c:pt idx="5">
                  <c:v>4.7000000000000076E-2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3.7596346194730401E-2"/>
          <c:y val="0.57094480887270294"/>
          <c:w val="0.94412626381030917"/>
          <c:h val="0.37809575606326828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47032</c:v>
                </c:pt>
                <c:pt idx="1">
                  <c:v>53381</c:v>
                </c:pt>
                <c:pt idx="2">
                  <c:v>54032</c:v>
                </c:pt>
                <c:pt idx="3">
                  <c:v>59155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132511232"/>
        <c:axId val="132542848"/>
      </c:barChart>
      <c:catAx>
        <c:axId val="13251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600" b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32542848"/>
        <c:crosses val="autoZero"/>
        <c:auto val="1"/>
        <c:lblAlgn val="ctr"/>
        <c:lblOffset val="100"/>
        <c:noMultiLvlLbl val="0"/>
      </c:catAx>
      <c:valAx>
        <c:axId val="132542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2511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52282905716587"/>
          <c:y val="0.15347791062617117"/>
          <c:w val="0.55844522867436774"/>
          <c:h val="0.484825502716438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>
                <c:manualLayout>
                  <c:x val="3.4681848398415253E-3"/>
                  <c:y val="8.2663134607054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3253649779528E-2"/>
                  <c:y val="4.07181295420004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10323565707491E-2"/>
                  <c:y val="-0.101881588540215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243439486132317E-2"/>
                  <c:y val="0.164400721028993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Хозяйственные общества</c:v>
                </c:pt>
                <c:pt idx="1">
                  <c:v>Другие</c:v>
                </c:pt>
                <c:pt idx="2">
                  <c:v>Учреждения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</c:v>
                </c:pt>
                <c:pt idx="1">
                  <c:v>11</c:v>
                </c:pt>
                <c:pt idx="2">
                  <c:v>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7.2594338217528184E-2"/>
          <c:y val="0.8443431633140257"/>
          <c:w val="0.73194027145128249"/>
          <c:h val="0.11000844075982411"/>
        </c:manualLayout>
      </c:layout>
      <c:overlay val="0"/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20521790980632"/>
          <c:y val="0"/>
          <c:w val="0.60694685927118219"/>
          <c:h val="0.530997404209010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1"/>
          <c:dLbls>
            <c:dLbl>
              <c:idx val="0"/>
              <c:layout>
                <c:manualLayout>
                  <c:x val="-8.0599780584224359E-2"/>
                  <c:y val="1.53905441466246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904493797010616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12553596847827E-2"/>
                  <c:y val="1.03971002760603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321647283412212E-2"/>
                  <c:y val="1.01111027627844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552326894370578E-2"/>
                  <c:y val="-3.06029457743867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895164425619463E-3"/>
                  <c:y val="-7.42072657910618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0922908376728082E-2"/>
                  <c:y val="7.48888854557996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Сельское,лесное хозяйство,рыбоводство и рыболовство</c:v>
                </c:pt>
                <c:pt idx="1">
                  <c:v>Деятельность по операциям с недвижимым имуществом</c:v>
                </c:pt>
                <c:pt idx="2">
                  <c:v>Оптовая и розничная торговля; ремонт </c:v>
                </c:pt>
                <c:pt idx="3">
                  <c:v>Гос. управление и обеспечение военной безопасности</c:v>
                </c:pt>
                <c:pt idx="4">
                  <c:v>Образование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11</c:v>
                </c:pt>
                <c:pt idx="2">
                  <c:v>23</c:v>
                </c:pt>
                <c:pt idx="3">
                  <c:v>24</c:v>
                </c:pt>
                <c:pt idx="4">
                  <c:v>18</c:v>
                </c:pt>
                <c:pt idx="5">
                  <c:v>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0034937747066708"/>
          <c:w val="0.88274393455920686"/>
          <c:h val="0.39965062252933292"/>
        </c:manualLayout>
      </c:layout>
      <c:overlay val="1"/>
      <c:txPr>
        <a:bodyPr/>
        <a:lstStyle/>
        <a:p>
          <a:pPr>
            <a:defRPr sz="7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76321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1.0508644673977761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0.27</c:v>
                </c:pt>
                <c:pt idx="1">
                  <c:v>1.5640000000000001</c:v>
                </c:pt>
                <c:pt idx="2">
                  <c:v>1.782</c:v>
                </c:pt>
                <c:pt idx="3">
                  <c:v>1.899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132088192"/>
        <c:axId val="132090880"/>
      </c:barChart>
      <c:catAx>
        <c:axId val="13208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600" b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32090880"/>
        <c:crosses val="autoZero"/>
        <c:auto val="1"/>
        <c:lblAlgn val="ctr"/>
        <c:lblOffset val="100"/>
        <c:noMultiLvlLbl val="0"/>
      </c:catAx>
      <c:valAx>
        <c:axId val="132090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2088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12493673542453E-2"/>
          <c:y val="0.29066911517340638"/>
          <c:w val="0.84714661333926222"/>
          <c:h val="0.57556767867978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Грузооборот, тыс. тонно-км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dLbl>
              <c:idx val="1"/>
              <c:layout>
                <c:manualLayout>
                  <c:x val="-5.3561875247644586E-3"/>
                  <c:y val="-2.25432448663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918502882395814E-3"/>
                  <c:y val="-2.57371447072543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2810</c:v>
                </c:pt>
                <c:pt idx="1">
                  <c:v>3264</c:v>
                </c:pt>
                <c:pt idx="2">
                  <c:v>3219.7</c:v>
                </c:pt>
                <c:pt idx="3">
                  <c:v>2246.4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0"/>
        <c:axId val="142821248"/>
        <c:axId val="142824576"/>
      </c:barChart>
      <c:catAx>
        <c:axId val="142821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>
                    <a:solidFill>
                      <a:schemeClr val="tx1"/>
                    </a:solidFill>
                  </a:defRPr>
                </a:pPr>
                <a:r>
                  <a:rPr lang="ru-RU">
                    <a:solidFill>
                      <a:schemeClr val="tx1"/>
                    </a:solidFill>
                  </a:rPr>
                  <a:t>Грузооборот, тыс. тонно-км</a:t>
                </a:r>
              </a:p>
              <a:p>
                <a:pPr algn="ctr" rtl="0">
                  <a:defRPr>
                    <a:solidFill>
                      <a:schemeClr val="tx1"/>
                    </a:solidFill>
                  </a:defRPr>
                </a:pPr>
                <a:endParaRPr lang="ru-RU">
                  <a:solidFill>
                    <a:schemeClr val="tx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high"/>
        <c:crossAx val="142824576"/>
        <c:crosses val="autoZero"/>
        <c:auto val="1"/>
        <c:lblAlgn val="ctr"/>
        <c:lblOffset val="100"/>
        <c:noMultiLvlLbl val="0"/>
      </c:catAx>
      <c:valAx>
        <c:axId val="142824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2821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6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12493673542522E-2"/>
          <c:y val="0.13004944415249828"/>
          <c:w val="0.84714661333926222"/>
          <c:h val="0.57556767867978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Пассажирооборот, тыс. пасс-км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dLbl>
              <c:idx val="1"/>
              <c:layout>
                <c:manualLayout>
                  <c:x val="-5.3561875247644586E-3"/>
                  <c:y val="-2.25432448663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78964463209518E-2"/>
                  <c:y val="-1.50291434695104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 b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3</c:v>
                </c:pt>
                <c:pt idx="1">
                  <c:v>14.9</c:v>
                </c:pt>
                <c:pt idx="2">
                  <c:v>44.7</c:v>
                </c:pt>
                <c:pt idx="3">
                  <c:v>35.4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0"/>
        <c:axId val="143176064"/>
        <c:axId val="143179136"/>
      </c:barChart>
      <c:catAx>
        <c:axId val="143176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ru-RU" sz="600" dirty="0" smtClean="0"/>
                  <a:t>Пассажирооборот, тыс. пасс-км</a:t>
                </a:r>
                <a:endParaRPr lang="ru-RU" sz="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600" b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3179136"/>
        <c:crosses val="autoZero"/>
        <c:auto val="1"/>
        <c:lblAlgn val="ctr"/>
        <c:lblOffset val="100"/>
        <c:noMultiLvlLbl val="0"/>
      </c:catAx>
      <c:valAx>
        <c:axId val="1431791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4317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108134958269502"/>
          <c:y val="6.380530622745216E-2"/>
          <c:w val="0.55521178663458448"/>
          <c:h val="0.484825484507776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7D0D45"/>
              </a:solidFill>
            </c:spPr>
          </c:dPt>
          <c:dPt>
            <c:idx val="1"/>
            <c:bubble3D val="0"/>
            <c:spPr>
              <a:solidFill>
                <a:srgbClr val="FF505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высшее образование</c:v>
                </c:pt>
                <c:pt idx="1">
                  <c:v>среднее профессиональное образование</c:v>
                </c:pt>
                <c:pt idx="2">
                  <c:v>среднее образование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ДОУ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499</c:v>
                </c:pt>
                <c:pt idx="1">
                  <c:v>442</c:v>
                </c:pt>
                <c:pt idx="2">
                  <c:v>422</c:v>
                </c:pt>
                <c:pt idx="3">
                  <c:v>422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СОШ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i="0" baseline="0"/>
                      <a:t>1350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prstClr val="white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1289</c:v>
                </c:pt>
                <c:pt idx="1">
                  <c:v>1232</c:v>
                </c:pt>
                <c:pt idx="2">
                  <c:v>1179</c:v>
                </c:pt>
                <c:pt idx="3">
                  <c:v>1179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3528320"/>
        <c:axId val="143529856"/>
      </c:barChart>
      <c:catAx>
        <c:axId val="14352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600" b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3529856"/>
        <c:crosses val="autoZero"/>
        <c:auto val="1"/>
        <c:lblAlgn val="ctr"/>
        <c:lblOffset val="100"/>
        <c:noMultiLvlLbl val="0"/>
      </c:catAx>
      <c:valAx>
        <c:axId val="143529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35283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44501536228388"/>
          <c:y val="7.3800847929109722E-2"/>
          <c:w val="0.38590430746041665"/>
          <c:h val="0.569974740859441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0.13577595475578283"/>
                  <c:y val="3.27378788104461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08199832184957E-2"/>
                  <c:y val="0.1221887925815402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344732971503793E-2"/>
                  <c:y val="-2.17821756154235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3877426207205021"/>
                  <c:y val="-2.07676045170317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626169003214824"/>
                  <c:y val="-2.03913020241482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5738013963232092"/>
                  <c:y val="1.15987905751777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русские</c:v>
                </c:pt>
                <c:pt idx="1">
                  <c:v>карелы</c:v>
                </c:pt>
                <c:pt idx="2">
                  <c:v>другие национальности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0.71000000000000063</c:v>
                </c:pt>
                <c:pt idx="1">
                  <c:v>0.128</c:v>
                </c:pt>
                <c:pt idx="2">
                  <c:v>0.16200000000000001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>
        <c:manualLayout>
          <c:xMode val="edge"/>
          <c:yMode val="edge"/>
          <c:x val="1.1300376768204969E-2"/>
          <c:y val="5.9752805622021008E-4"/>
          <c:w val="0.38378155689532084"/>
          <c:h val="0.7256592740822646"/>
        </c:manualLayout>
      </c:layout>
      <c:overlay val="0"/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2225520821594"/>
          <c:y val="0.21643775691589917"/>
          <c:w val="0.88447551927096357"/>
          <c:h val="0.6843545161648763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49796992"/>
        <c:axId val="49798528"/>
      </c:barChart>
      <c:catAx>
        <c:axId val="4979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600" b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49798528"/>
        <c:crosses val="autoZero"/>
        <c:auto val="1"/>
        <c:lblAlgn val="ctr"/>
        <c:lblOffset val="100"/>
        <c:noMultiLvlLbl val="0"/>
      </c:catAx>
      <c:valAx>
        <c:axId val="49798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979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132192512"/>
        <c:axId val="132198400"/>
      </c:barChart>
      <c:catAx>
        <c:axId val="13219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600" b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32198400"/>
        <c:crosses val="autoZero"/>
        <c:auto val="1"/>
        <c:lblAlgn val="ctr"/>
        <c:lblOffset val="100"/>
        <c:noMultiLvlLbl val="0"/>
      </c:catAx>
      <c:valAx>
        <c:axId val="132198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2192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132213376"/>
        <c:axId val="132252032"/>
      </c:barChart>
      <c:catAx>
        <c:axId val="13221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600" b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32252032"/>
        <c:crosses val="autoZero"/>
        <c:auto val="1"/>
        <c:lblAlgn val="ctr"/>
        <c:lblOffset val="100"/>
        <c:noMultiLvlLbl val="0"/>
      </c:catAx>
      <c:valAx>
        <c:axId val="132252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221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76321"/>
            </a:solidFill>
          </c:spPr>
          <c:invertIfNegative val="0"/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298</c:v>
                </c:pt>
                <c:pt idx="1">
                  <c:v>266</c:v>
                </c:pt>
                <c:pt idx="2">
                  <c:v>217</c:v>
                </c:pt>
                <c:pt idx="3">
                  <c:v>256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132267008"/>
        <c:axId val="132278144"/>
      </c:barChart>
      <c:catAx>
        <c:axId val="13226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600" b="0" baseline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32278144"/>
        <c:crosses val="autoZero"/>
        <c:auto val="1"/>
        <c:lblAlgn val="ctr"/>
        <c:lblOffset val="100"/>
        <c:noMultiLvlLbl val="0"/>
      </c:catAx>
      <c:valAx>
        <c:axId val="132278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2267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2225520821594"/>
          <c:y val="0.21643775691589917"/>
          <c:w val="0.88447551927096357"/>
          <c:h val="0.6843545161648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5429</c:v>
                </c:pt>
                <c:pt idx="1">
                  <c:v>5155</c:v>
                </c:pt>
                <c:pt idx="2">
                  <c:v>5177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132337664"/>
        <c:axId val="132340352"/>
      </c:barChart>
      <c:catAx>
        <c:axId val="13233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600" b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32340352"/>
        <c:crosses val="autoZero"/>
        <c:auto val="1"/>
        <c:lblAlgn val="ctr"/>
        <c:lblOffset val="100"/>
        <c:noMultiLvlLbl val="0"/>
      </c:catAx>
      <c:valAx>
        <c:axId val="132340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233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62"/>
        <c:axId val="132432256"/>
        <c:axId val="132433792"/>
      </c:barChart>
      <c:catAx>
        <c:axId val="13243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600" b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32433792"/>
        <c:crosses val="autoZero"/>
        <c:auto val="1"/>
        <c:lblAlgn val="ctr"/>
        <c:lblOffset val="100"/>
        <c:noMultiLvlLbl val="0"/>
      </c:catAx>
      <c:valAx>
        <c:axId val="132433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243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95661992013355"/>
          <c:y val="0.22681561342368692"/>
          <c:w val="0.55844522867436774"/>
          <c:h val="0.48482550271643898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7.2594338217528184E-2"/>
          <c:y val="0.8443431633140257"/>
          <c:w val="0.73194027145128249"/>
          <c:h val="0.11000844075982411"/>
        </c:manualLayout>
      </c:layout>
      <c:overlay val="0"/>
      <c:txPr>
        <a:bodyPr/>
        <a:lstStyle/>
        <a:p>
          <a:pPr>
            <a:defRPr sz="7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5A774-4DD1-4601-A65A-218A99F59CF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BB3B2-7B7D-432B-A61C-E860BFD41B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30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931CA-67C2-4BDF-8A56-6E623DDCC5C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A1F7F-8828-4E5E-8898-4A76F6116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1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943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1F7F-8828-4E5E-8898-4A76F6116AB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6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3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url=http://rus-img2.com/bilayn-logotip&amp;rct=j&amp;frm=1&amp;q=&amp;esrc=s&amp;sa=U&amp;ved=0CBUQwW4wAGoVChMIk5mF39-XyQIVod9yCh1ikANN&amp;usg=AFQjCNHCPuDGKunhgWS_vDT-TlEbmbqEAA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fsk.karelia@yandex.ru" TargetMode="External"/><Relationship Id="rId13" Type="http://schemas.openxmlformats.org/officeDocument/2006/relationships/image" Target="../media/image38.jpeg"/><Relationship Id="rId18" Type="http://schemas.openxmlformats.org/officeDocument/2006/relationships/image" Target="../media/image36.png"/><Relationship Id="rId3" Type="http://schemas.openxmlformats.org/officeDocument/2006/relationships/hyperlink" Target="mailto:economy@karelia.ru" TargetMode="External"/><Relationship Id="rId7" Type="http://schemas.openxmlformats.org/officeDocument/2006/relationships/hyperlink" Target="mailto:ombudsmanbiz@gov.karelia.ru" TargetMode="External"/><Relationship Id="rId12" Type="http://schemas.openxmlformats.org/officeDocument/2006/relationships/hyperlink" Target="http://kareliainvest.ru/" TargetMode="External"/><Relationship Id="rId17" Type="http://schemas.openxmlformats.org/officeDocument/2006/relationships/image" Target="../media/image42.png"/><Relationship Id="rId2" Type="http://schemas.openxmlformats.org/officeDocument/2006/relationships/image" Target="../media/image3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kr-rk.ru" TargetMode="External"/><Relationship Id="rId11" Type="http://schemas.openxmlformats.org/officeDocument/2006/relationships/hyperlink" Target="mailto:exportrk@mail.ru" TargetMode="External"/><Relationship Id="rId5" Type="http://schemas.openxmlformats.org/officeDocument/2006/relationships/hyperlink" Target="tel:+78142764792" TargetMode="External"/><Relationship Id="rId15" Type="http://schemas.openxmlformats.org/officeDocument/2006/relationships/image" Target="../media/image40.jpeg"/><Relationship Id="rId10" Type="http://schemas.openxmlformats.org/officeDocument/2006/relationships/hyperlink" Target="mailto:gar.fond@yandex.ru" TargetMode="External"/><Relationship Id="rId4" Type="http://schemas.openxmlformats.org/officeDocument/2006/relationships/hyperlink" Target="http://economy.karelia.ru/" TargetMode="External"/><Relationship Id="rId9" Type="http://schemas.openxmlformats.org/officeDocument/2006/relationships/hyperlink" Target="mailto:info@binrk.ru" TargetMode="External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hyperlink" Target="http://gov.karelia.ru/gov/Power/Ministry/Development/Tourism/Plan/index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3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4.jpe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4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3.pn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6.png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7.png"/><Relationship Id="rId4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8.png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9.jpeg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kr-rk.ru/" TargetMode="External"/><Relationship Id="rId3" Type="http://schemas.openxmlformats.org/officeDocument/2006/relationships/image" Target="../media/image3.jpeg"/><Relationship Id="rId7" Type="http://schemas.openxmlformats.org/officeDocument/2006/relationships/hyperlink" Target="mailto:economy@karelia.ru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conomy.karelia.ru/" TargetMode="External"/><Relationship Id="rId5" Type="http://schemas.openxmlformats.org/officeDocument/2006/relationships/hyperlink" Target="mailto:louhiadm@yandex.ru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louhiadm.ru/" TargetMode="External"/><Relationship Id="rId9" Type="http://schemas.openxmlformats.org/officeDocument/2006/relationships/hyperlink" Target="mailto:info@kr-rk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eo.web.ru/druza/m-mus_Ap_3970_Q.JPG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1" Type="http://schemas.openxmlformats.org/officeDocument/2006/relationships/chart" Target="../charts/chart7.xml"/><Relationship Id="rId5" Type="http://schemas.openxmlformats.org/officeDocument/2006/relationships/chart" Target="../charts/chart3.xml"/><Relationship Id="rId10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1347614"/>
            <a:ext cx="6332559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1750916"/>
            <a:ext cx="5006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rgbClr val="007E39"/>
                </a:solidFill>
                <a:latin typeface="Impact" pitchFamily="34" charset="0"/>
              </a:rPr>
              <a:t>ИНВЕСТИЦИОННЫЕ ПАСПОРТ </a:t>
            </a:r>
          </a:p>
          <a:p>
            <a:pPr>
              <a:defRPr/>
            </a:pPr>
            <a:r>
              <a:rPr lang="ru-RU" sz="2400" dirty="0" smtClean="0">
                <a:solidFill>
                  <a:srgbClr val="EEEAF2"/>
                </a:solidFill>
                <a:latin typeface="Impact" pitchFamily="34" charset="0"/>
              </a:rPr>
              <a:t>ЛОУХСКОГО МУНИЦИПАЛЬНОГО РАЙОНА</a:t>
            </a:r>
            <a:br>
              <a:rPr lang="ru-RU" sz="2400" dirty="0" smtClean="0">
                <a:solidFill>
                  <a:srgbClr val="EEEAF2"/>
                </a:solidFill>
                <a:latin typeface="Impact" pitchFamily="34" charset="0"/>
              </a:rPr>
            </a:br>
            <a:r>
              <a:rPr lang="ru-RU" sz="2400" dirty="0" smtClean="0">
                <a:solidFill>
                  <a:srgbClr val="EEEAF2"/>
                </a:solidFill>
                <a:latin typeface="Impact" pitchFamily="34" charset="0"/>
              </a:rPr>
              <a:t>РЕСПУБЛИКИ КАРЕЛИЯ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868" y="4286262"/>
            <a:ext cx="5161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АДМИНИСТРАЦИЯ Лоухского муниципального района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12" descr="Лоухи_район_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060619"/>
            <a:ext cx="1634808" cy="258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94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47" y="5003365"/>
            <a:ext cx="9144000" cy="16132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87422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4276" y="450846"/>
            <a:ext cx="3692678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ОСНОВНЫЕ ПОКАЗАТЕЛИ </a:t>
            </a:r>
          </a:p>
          <a:p>
            <a:r>
              <a:rPr lang="ru-RU" sz="1400" b="1" dirty="0" smtClean="0">
                <a:solidFill>
                  <a:srgbClr val="00B0F0"/>
                </a:solidFill>
              </a:rPr>
              <a:t>СОЦИАЛЬНО - ЭКОНОМИЧЕСКОГО РАЗВИТИЯ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763" y="1149512"/>
            <a:ext cx="2893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СРЕДНЕМЕСЯЧНАЯ ОПЛАТА </a:t>
            </a:r>
          </a:p>
          <a:p>
            <a:pPr algn="ctr"/>
            <a:r>
              <a:rPr lang="ru-RU" sz="800" b="1" dirty="0" smtClean="0"/>
              <a:t>ТРУДА РАБОТНИКОВ, РУБЛЕЙ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fld id="{B19B0651-EE4F-4900-A07F-96A6BFA9D0F0}" type="slidenum">
              <a:rPr lang="ru-RU" sz="1050" b="1" smtClean="0">
                <a:solidFill>
                  <a:schemeClr val="bg1"/>
                </a:solidFill>
              </a:rPr>
              <a:pPr/>
              <a:t>10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9175" y="1083849"/>
            <a:ext cx="39192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ЧИСЛЕННОСТЬ ЗАРЕГИСТИРОВАННЫХ </a:t>
            </a:r>
            <a:r>
              <a:rPr lang="ru-RU" sz="1200" b="1" dirty="0" smtClean="0"/>
              <a:t>ПРЕДПРИЯТИЙ</a:t>
            </a:r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5577" y="1144821"/>
            <a:ext cx="2714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76321"/>
                </a:solidFill>
              </a:rPr>
              <a:t>ИНДЕКС </a:t>
            </a:r>
            <a:r>
              <a:rPr lang="ru-RU" sz="1200" b="1" dirty="0" smtClean="0">
                <a:solidFill>
                  <a:srgbClr val="F76321"/>
                </a:solidFill>
              </a:rPr>
              <a:t>ПРОМЫШЛЕННОГО ПРОИЗВОДСТВА</a:t>
            </a:r>
            <a:endParaRPr lang="ru-RU" sz="1200" b="1" dirty="0">
              <a:solidFill>
                <a:srgbClr val="F7632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88741" y="2211710"/>
            <a:ext cx="2141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76321"/>
                </a:solidFill>
              </a:rPr>
              <a:t>ИНДЕКС ПОТРЕБИТЕЛЬСКИХ ЦЕН НА ТОВАРЫ И </a:t>
            </a:r>
            <a:r>
              <a:rPr lang="ru-RU" sz="1200" b="1" dirty="0" smtClean="0">
                <a:solidFill>
                  <a:srgbClr val="F76321"/>
                </a:solidFill>
              </a:rPr>
              <a:t>УСЛУГИ </a:t>
            </a:r>
          </a:p>
          <a:p>
            <a:endParaRPr lang="ru-RU" sz="1200" b="1" dirty="0">
              <a:solidFill>
                <a:srgbClr val="F76321"/>
              </a:solidFill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507740248"/>
              </p:ext>
            </p:extLst>
          </p:nvPr>
        </p:nvGraphicFramePr>
        <p:xfrm>
          <a:off x="124277" y="1527019"/>
          <a:ext cx="2359492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76253" y="3077749"/>
            <a:ext cx="8451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00B0F0"/>
                </a:solidFill>
              </a:rPr>
              <a:t>ПО ОТРАСЛЯМ</a:t>
            </a:r>
            <a:endParaRPr lang="ru-RU" sz="800" dirty="0">
              <a:solidFill>
                <a:srgbClr val="00B0F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77958" y="1369642"/>
            <a:ext cx="22461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00B0F0"/>
                </a:solidFill>
              </a:rPr>
              <a:t>ПО </a:t>
            </a:r>
            <a:r>
              <a:rPr lang="ru-RU" sz="800" b="1" dirty="0" smtClean="0">
                <a:solidFill>
                  <a:srgbClr val="00B0F0"/>
                </a:solidFill>
              </a:rPr>
              <a:t>ОРГАНИЗАЦИОННО-ПРАВОВЫМ ФОРМАМ</a:t>
            </a:r>
            <a:endParaRPr lang="ru-RU" sz="800" dirty="0">
              <a:solidFill>
                <a:srgbClr val="00B0F0"/>
              </a:solidFill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4220871546"/>
              </p:ext>
            </p:extLst>
          </p:nvPr>
        </p:nvGraphicFramePr>
        <p:xfrm>
          <a:off x="5701228" y="1477364"/>
          <a:ext cx="3623299" cy="173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55577" y="1492900"/>
            <a:ext cx="2285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2019г. - 88,4%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99592" y="2925104"/>
            <a:ext cx="19559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ea typeface="Calibri" pitchFamily="34" charset="0"/>
                <a:cs typeface="Times New Roman" pitchFamily="18" charset="0"/>
              </a:rPr>
              <a:t>ДВИЖЕНИЕ НАСЕЛЕНИЯ, ЧЕЛ.</a:t>
            </a:r>
            <a:endParaRPr lang="ru-RU" sz="800" b="1" dirty="0">
              <a:cs typeface="Arial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560327"/>
              </p:ext>
            </p:extLst>
          </p:nvPr>
        </p:nvGraphicFramePr>
        <p:xfrm>
          <a:off x="539554" y="3214690"/>
          <a:ext cx="3312366" cy="156977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664938"/>
                <a:gridCol w="108648"/>
                <a:gridCol w="468733"/>
                <a:gridCol w="499147"/>
                <a:gridCol w="570900"/>
              </a:tblGrid>
              <a:tr h="143273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2018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2019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2020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24585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Естественное движение населения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1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Родилось </a:t>
                      </a:r>
                      <a:endParaRPr lang="ru-RU" sz="800" b="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</a:rPr>
                        <a:t>(</a:t>
                      </a:r>
                      <a:r>
                        <a:rPr lang="ru-RU" sz="800" b="0" dirty="0">
                          <a:effectLst/>
                        </a:rPr>
                        <a:t>без мертворожденных)</a:t>
                      </a:r>
                      <a:endParaRPr lang="ru-RU" sz="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83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72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70*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432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Умерло</a:t>
                      </a:r>
                      <a:endParaRPr lang="ru-RU" sz="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290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258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260*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491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Естественный прирост (+), убыль (-) населения</a:t>
                      </a:r>
                      <a:endParaRPr lang="ru-RU" sz="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-207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-186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-190*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24585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Механическое движение населения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2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Число прибывших</a:t>
                      </a:r>
                      <a:endParaRPr lang="ru-RU" sz="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1432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Число выбывших</a:t>
                      </a:r>
                      <a:endParaRPr lang="ru-RU" sz="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491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</a:rPr>
                        <a:t>Миграционный прирост (+), убыль (-)</a:t>
                      </a:r>
                      <a:endParaRPr lang="ru-RU" sz="800" b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-137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-97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70C0"/>
                          </a:solidFill>
                          <a:effectLst/>
                        </a:rPr>
                        <a:t>-95* 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2" name="Picture 12" descr="Лоухи_район_ГЕР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964324" y="2632716"/>
            <a:ext cx="2285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2019г. – </a:t>
            </a:r>
            <a:r>
              <a:rPr lang="ru-RU" sz="2000" b="1" dirty="0" smtClean="0">
                <a:solidFill>
                  <a:srgbClr val="FF0000"/>
                </a:solidFill>
              </a:rPr>
              <a:t>102,8%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925728321"/>
              </p:ext>
            </p:extLst>
          </p:nvPr>
        </p:nvGraphicFramePr>
        <p:xfrm>
          <a:off x="467544" y="1859603"/>
          <a:ext cx="2359492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848359" y="1845355"/>
            <a:ext cx="2285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2020г. – 102,6%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887964" y="3036642"/>
            <a:ext cx="2285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2020г. – </a:t>
            </a:r>
            <a:r>
              <a:rPr lang="ru-RU" sz="2000" b="1" dirty="0" smtClean="0">
                <a:solidFill>
                  <a:srgbClr val="FF0000"/>
                </a:solidFill>
              </a:rPr>
              <a:t>104,9%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366470205"/>
              </p:ext>
            </p:extLst>
          </p:nvPr>
        </p:nvGraphicFramePr>
        <p:xfrm>
          <a:off x="5853628" y="1629764"/>
          <a:ext cx="3623299" cy="173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123481065"/>
              </p:ext>
            </p:extLst>
          </p:nvPr>
        </p:nvGraphicFramePr>
        <p:xfrm>
          <a:off x="5185882" y="3293193"/>
          <a:ext cx="3927703" cy="165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1675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4276" y="450846"/>
            <a:ext cx="3692678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ОСНОВНЫЕ ПОКАЗАТЕЛИ </a:t>
            </a:r>
          </a:p>
          <a:p>
            <a:r>
              <a:rPr lang="ru-RU" sz="1400" b="1" dirty="0" smtClean="0">
                <a:solidFill>
                  <a:srgbClr val="00B0F0"/>
                </a:solidFill>
              </a:rPr>
              <a:t>СОЦИАЛЬНО - ЭКОНОМИЧЕСКОГО РАЗВИТИЯ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fld id="{B19B0651-EE4F-4900-A07F-96A6BFA9D0F0}" type="slidenum">
              <a:rPr lang="ru-RU" sz="1050" b="1" smtClean="0">
                <a:solidFill>
                  <a:schemeClr val="bg1"/>
                </a:solidFill>
              </a:rPr>
              <a:pPr/>
              <a:t>11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986157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F76321"/>
                </a:solidFill>
              </a:rPr>
              <a:t>ОБЪЕМ </a:t>
            </a:r>
            <a:r>
              <a:rPr lang="ru-RU" sz="1200" b="1" dirty="0">
                <a:solidFill>
                  <a:srgbClr val="F76321"/>
                </a:solidFill>
              </a:rPr>
              <a:t>ИНВЕСТИЦИЙ В ОСНОВНОЙ </a:t>
            </a:r>
            <a:r>
              <a:rPr lang="ru-RU" sz="1200" b="1" dirty="0" smtClean="0">
                <a:solidFill>
                  <a:srgbClr val="F76321"/>
                </a:solidFill>
              </a:rPr>
              <a:t>КАПИТАЛ ПО КРУГУ КРУПНЫХ И СРЕДНИХ ПРЕДПРИЯТИЙ</a:t>
            </a:r>
            <a:endParaRPr lang="ru-RU" sz="1200" b="1" dirty="0">
              <a:solidFill>
                <a:srgbClr val="F7632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95326"/>
              </p:ext>
            </p:extLst>
          </p:nvPr>
        </p:nvGraphicFramePr>
        <p:xfrm>
          <a:off x="337148" y="1558680"/>
          <a:ext cx="3744417" cy="152347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577473"/>
                <a:gridCol w="571646"/>
                <a:gridCol w="595298"/>
              </a:tblGrid>
              <a:tr h="3256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2019</a:t>
                      </a:r>
                      <a:endParaRPr lang="ru-RU" sz="700" b="1" i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2020**</a:t>
                      </a:r>
                      <a:endParaRPr lang="ru-RU" sz="700" b="1" i="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Собственные средства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224493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143959**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Привлеченные </a:t>
                      </a:r>
                      <a:r>
                        <a:rPr lang="ru-RU" sz="800" b="1" dirty="0" smtClean="0">
                          <a:effectLst/>
                        </a:rPr>
                        <a:t>средства*, </a:t>
                      </a:r>
                      <a:r>
                        <a:rPr lang="ru-RU" sz="800" b="1" dirty="0">
                          <a:effectLst/>
                        </a:rPr>
                        <a:t>в том </a:t>
                      </a:r>
                      <a:r>
                        <a:rPr lang="ru-RU" sz="800" b="1" dirty="0" smtClean="0">
                          <a:effectLst/>
                        </a:rPr>
                        <a:t>числе: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22093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26913**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- кредиты </a:t>
                      </a:r>
                      <a:r>
                        <a:rPr lang="ru-RU" sz="800" b="1" dirty="0">
                          <a:effectLst/>
                        </a:rPr>
                        <a:t>банков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- заемные </a:t>
                      </a:r>
                      <a:r>
                        <a:rPr lang="ru-RU" sz="800" b="1" dirty="0">
                          <a:effectLst/>
                        </a:rPr>
                        <a:t>средства других организаций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 -бюджетные </a:t>
                      </a:r>
                      <a:r>
                        <a:rPr lang="ru-RU" sz="800" b="1" dirty="0">
                          <a:effectLst/>
                        </a:rPr>
                        <a:t>средства, в том </a:t>
                      </a:r>
                      <a:r>
                        <a:rPr lang="ru-RU" sz="800" b="1" dirty="0" smtClean="0">
                          <a:effectLst/>
                        </a:rPr>
                        <a:t>числе: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21667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26563**</a:t>
                      </a: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  из </a:t>
                      </a:r>
                      <a:r>
                        <a:rPr lang="ru-RU" sz="800" b="1" dirty="0">
                          <a:effectLst/>
                        </a:rPr>
                        <a:t>федерального бюджета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 - средства </a:t>
                      </a:r>
                      <a:r>
                        <a:rPr lang="ru-RU" sz="800" b="1" dirty="0">
                          <a:effectLst/>
                        </a:rPr>
                        <a:t>внебюджетных фондов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 - прочие</a:t>
                      </a:r>
                      <a:endParaRPr lang="ru-RU" sz="7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65460" y="1321192"/>
            <a:ext cx="298350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 ИСТОЧНИКАМ ФИНАНСИРОВАНИЯ, ТЫС. РУБЛЕЙ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033181" y="1328912"/>
            <a:ext cx="335540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solidFill>
                  <a:srgbClr val="00B0F0"/>
                </a:solidFill>
                <a:latin typeface="+mj-lt"/>
                <a:ea typeface="Calibri" pitchFamily="34" charset="0"/>
                <a:cs typeface="Times New Roman" pitchFamily="18" charset="0"/>
              </a:rPr>
              <a:t>ПО ВИДАМ ЭКОНОМИЧЕСКОЙ ДЕЯТЕЛЬНОСТИ, ТЫС. РУБЛЕЙ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125567"/>
              </p:ext>
            </p:extLst>
          </p:nvPr>
        </p:nvGraphicFramePr>
        <p:xfrm>
          <a:off x="4716016" y="1536636"/>
          <a:ext cx="3484607" cy="326735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177879"/>
                <a:gridCol w="653364"/>
                <a:gridCol w="653364"/>
              </a:tblGrid>
              <a:tr h="465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2019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2020**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 anchor="ctr"/>
                </a:tc>
              </a:tr>
              <a:tr h="161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Сельское хозяйство, охота и лесное хозяйство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К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61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Обрабатывающие производства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1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-30" dirty="0">
                          <a:effectLst/>
                        </a:rPr>
                        <a:t>Производство и распределение электроэнергии, газа и воды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61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Строительство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61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Оптовая и розничная торговля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6356</a:t>
                      </a:r>
                    </a:p>
                  </a:txBody>
                  <a:tcPr marL="9525" marR="9525" marT="9525" marB="0" anchor="ctr"/>
                </a:tc>
              </a:tr>
              <a:tr h="167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Гостиницы и рестораны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ctr"/>
                </a:tc>
              </a:tr>
              <a:tr h="161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Транспорт и связь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61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Финансовая деятельность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77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Операции с недвижимым имуществом, аренда и предоставление </a:t>
                      </a:r>
                      <a:r>
                        <a:rPr lang="ru-RU" sz="800" dirty="0" smtClean="0">
                          <a:effectLst/>
                        </a:rPr>
                        <a:t>услуг**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ctr"/>
                </a:tc>
              </a:tr>
              <a:tr h="302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Государственное управление и обеспечение военной безопасности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4423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14434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61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Образование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6826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8973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2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Здравоохранение и предоставление социальных услуг</a:t>
                      </a:r>
                      <a:endParaRPr lang="ru-RU" sz="8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ctr"/>
                </a:tc>
              </a:tr>
              <a:tr h="30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Предоставление прочих коммунальных, социальных и персональных услуг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568" marR="42568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2104" y="3324498"/>
            <a:ext cx="36160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* без учета средств участников долевого строительства</a:t>
            </a:r>
            <a:endParaRPr lang="ru-RU" sz="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4" name="Picture 12" descr="Лоухи_район_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74241" y="3692342"/>
            <a:ext cx="36160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** январь-ноябрь</a:t>
            </a:r>
            <a:endParaRPr lang="ru-RU" sz="800" b="1" dirty="0"/>
          </a:p>
        </p:txBody>
      </p:sp>
    </p:spTree>
    <p:extLst>
      <p:ext uri="{BB962C8B-B14F-4D97-AF65-F5344CB8AC3E}">
        <p14:creationId xmlns:p14="http://schemas.microsoft.com/office/powerpoint/2010/main" val="18306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7587" y="267551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076409" y="1131590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F76321"/>
                </a:solidFill>
              </a:rPr>
              <a:t>ХАРАКТЕРИСТИКА ОСНОВНЫХ ВИДОВ ЭКОНОМИЧЕСКОЙ ДЕЯТЕЛЬНОСТИ 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fld id="{B19B0651-EE4F-4900-A07F-96A6BFA9D0F0}" type="slidenum">
              <a:rPr lang="ru-RU" sz="1050" b="1" smtClean="0">
                <a:solidFill>
                  <a:schemeClr val="bg1"/>
                </a:solidFill>
              </a:rPr>
              <a:pPr/>
              <a:t>12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9189" y="1627733"/>
            <a:ext cx="15414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B0F0"/>
                </a:solidFill>
              </a:rPr>
              <a:t>ПРОМЫШЛЕННОСТЬ</a:t>
            </a:r>
            <a:endParaRPr lang="ru-RU" sz="1000" b="1" dirty="0">
              <a:solidFill>
                <a:srgbClr val="00B0F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55481" y="1678371"/>
            <a:ext cx="15414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B0F0"/>
                </a:solidFill>
              </a:rPr>
              <a:t>СТРОИТЕЛЬСТВО</a:t>
            </a:r>
            <a:endParaRPr lang="ru-RU" sz="1000" b="1" dirty="0">
              <a:solidFill>
                <a:srgbClr val="00B0F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4492" y="1719712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B0F0"/>
                </a:solidFill>
              </a:rPr>
              <a:t>МАЛЫЙ И СРЕДНИЙ БИЗНЕС</a:t>
            </a:r>
          </a:p>
          <a:p>
            <a:pPr algn="ctr"/>
            <a:r>
              <a:rPr lang="ru-RU" sz="1000" b="1" dirty="0" smtClean="0">
                <a:solidFill>
                  <a:srgbClr val="00B0F0"/>
                </a:solidFill>
              </a:rPr>
              <a:t> (включая микропредприятия)</a:t>
            </a:r>
            <a:endParaRPr lang="ru-RU" sz="1000" b="1" dirty="0">
              <a:solidFill>
                <a:srgbClr val="00B0F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15695" y="2096669"/>
            <a:ext cx="20071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Количество  субъектов –</a:t>
            </a:r>
          </a:p>
          <a:p>
            <a:pPr algn="ctr"/>
            <a:r>
              <a:rPr lang="ru-RU" sz="1100" b="1" dirty="0" smtClean="0"/>
              <a:t>295 ед., в т.ч. ИП – 194 ед. 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13025" y="1819740"/>
            <a:ext cx="28083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Ввод  в действие жилых домов за счет всех источников финансирования,</a:t>
            </a:r>
          </a:p>
          <a:p>
            <a:pPr algn="ctr"/>
            <a:r>
              <a:rPr lang="ru-RU" sz="1100" b="1" dirty="0" smtClean="0"/>
              <a:t> тыс. кв. м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375700140"/>
              </p:ext>
            </p:extLst>
          </p:nvPr>
        </p:nvGraphicFramePr>
        <p:xfrm>
          <a:off x="3319785" y="2355479"/>
          <a:ext cx="2418535" cy="190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65820" y="1819740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Основные предприятия:</a:t>
            </a:r>
            <a:endParaRPr lang="ru-RU" sz="900" dirty="0"/>
          </a:p>
          <a:p>
            <a:pPr lvl="0"/>
            <a:r>
              <a:rPr lang="ru-RU" sz="900" b="1" dirty="0"/>
              <a:t>ООО «</a:t>
            </a:r>
            <a:r>
              <a:rPr lang="ru-RU" sz="900" b="1" dirty="0" err="1"/>
              <a:t>Кардон</a:t>
            </a:r>
            <a:r>
              <a:rPr lang="ru-RU" sz="900" b="1" dirty="0"/>
              <a:t>, ООО «Северный лес» (заготовка леса, деревообработка);</a:t>
            </a:r>
            <a:endParaRPr lang="ru-RU" sz="900" dirty="0"/>
          </a:p>
          <a:p>
            <a:pPr lvl="0"/>
            <a:r>
              <a:rPr lang="ru-RU" sz="900" b="1" dirty="0"/>
              <a:t>ЗАО «ГК «Кармин» (добыча камня);</a:t>
            </a:r>
            <a:endParaRPr lang="ru-RU" sz="900" dirty="0"/>
          </a:p>
          <a:p>
            <a:pPr lvl="0"/>
            <a:r>
              <a:rPr lang="ru-RU" sz="900" b="1" dirty="0"/>
              <a:t>ООО «</a:t>
            </a:r>
            <a:r>
              <a:rPr lang="ru-RU" sz="900" b="1" dirty="0" err="1"/>
              <a:t>Седлецкие</a:t>
            </a:r>
            <a:r>
              <a:rPr lang="ru-RU" sz="900" b="1" dirty="0"/>
              <a:t>, ООО «</a:t>
            </a:r>
            <a:r>
              <a:rPr lang="ru-RU" sz="900" b="1" dirty="0" err="1"/>
              <a:t>Аквафор</a:t>
            </a:r>
            <a:r>
              <a:rPr lang="ru-RU" sz="900" b="1" dirty="0"/>
              <a:t>» (рыбоводство);</a:t>
            </a:r>
            <a:endParaRPr lang="ru-RU" sz="900" dirty="0"/>
          </a:p>
          <a:p>
            <a:pPr lvl="0"/>
            <a:r>
              <a:rPr lang="ru-RU" sz="900" b="1" dirty="0"/>
              <a:t>ООО «Северная мидия» (</a:t>
            </a:r>
            <a:r>
              <a:rPr lang="ru-RU" sz="900" b="1" dirty="0" err="1"/>
              <a:t>аквакультура</a:t>
            </a:r>
            <a:r>
              <a:rPr lang="ru-RU" sz="900" b="1" dirty="0" smtClean="0"/>
              <a:t>).</a:t>
            </a:r>
            <a:endParaRPr lang="ru-RU" sz="900" dirty="0"/>
          </a:p>
          <a:p>
            <a:r>
              <a:rPr lang="ru-RU" sz="900" b="1" dirty="0" smtClean="0"/>
              <a:t>                                                                                                                                                   </a:t>
            </a:r>
            <a:endParaRPr lang="ru-RU" sz="900" dirty="0"/>
          </a:p>
          <a:p>
            <a:r>
              <a:rPr lang="ru-RU" sz="900" b="1" dirty="0"/>
              <a:t>Основные виды экономической деятельности</a:t>
            </a:r>
            <a:endParaRPr lang="ru-RU" sz="900" dirty="0"/>
          </a:p>
          <a:p>
            <a:pPr lvl="0"/>
            <a:r>
              <a:rPr lang="ru-RU" sz="900" b="1" dirty="0"/>
              <a:t>Лесозаготовки и переработка древесины;</a:t>
            </a:r>
            <a:endParaRPr lang="ru-RU" sz="900" dirty="0"/>
          </a:p>
          <a:p>
            <a:pPr lvl="0"/>
            <a:r>
              <a:rPr lang="ru-RU" sz="900" b="1" dirty="0"/>
              <a:t>Добыча полезных ископаемых;</a:t>
            </a:r>
            <a:endParaRPr lang="ru-RU" sz="900" dirty="0"/>
          </a:p>
          <a:p>
            <a:pPr lvl="0"/>
            <a:r>
              <a:rPr lang="ru-RU" sz="900" b="1" dirty="0"/>
              <a:t>Рыболовство и </a:t>
            </a:r>
            <a:r>
              <a:rPr lang="ru-RU" sz="900" b="1" dirty="0" smtClean="0"/>
              <a:t>рыбоводство.</a:t>
            </a:r>
          </a:p>
          <a:p>
            <a:pPr lvl="0"/>
            <a:endParaRPr lang="ru-RU" sz="900" dirty="0"/>
          </a:p>
          <a:p>
            <a:r>
              <a:rPr lang="ru-RU" sz="900" b="1" dirty="0" smtClean="0"/>
              <a:t>Численность </a:t>
            </a:r>
            <a:r>
              <a:rPr lang="ru-RU" sz="900" b="1" dirty="0"/>
              <a:t>занятых в экономике – 3,7  тыс. человек. </a:t>
            </a:r>
            <a:endParaRPr lang="ru-RU" sz="900" dirty="0"/>
          </a:p>
          <a:p>
            <a:r>
              <a:rPr lang="ru-RU" sz="900" b="1" dirty="0"/>
              <a:t>Оборот организаций всех видов деятельности – 4801 </a:t>
            </a:r>
            <a:r>
              <a:rPr lang="ru-RU" sz="900" b="1" dirty="0" err="1"/>
              <a:t>млн.руб</a:t>
            </a:r>
            <a:r>
              <a:rPr lang="ru-RU" sz="900" b="1" dirty="0"/>
              <a:t>.:</a:t>
            </a:r>
            <a:endParaRPr lang="ru-RU" sz="900" dirty="0"/>
          </a:p>
          <a:p>
            <a:pPr lvl="0"/>
            <a:r>
              <a:rPr lang="ru-RU" sz="900" b="1" dirty="0"/>
              <a:t>промышленное производство – 3371 млн. рублей</a:t>
            </a:r>
            <a:endParaRPr lang="ru-RU" sz="900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44892"/>
              </p:ext>
            </p:extLst>
          </p:nvPr>
        </p:nvGraphicFramePr>
        <p:xfrm>
          <a:off x="5935931" y="2737330"/>
          <a:ext cx="2956723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878"/>
                <a:gridCol w="2026845"/>
              </a:tblGrid>
              <a:tr h="2506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29,5%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Оптовая</a:t>
                      </a:r>
                      <a:r>
                        <a:rPr lang="ru-RU" sz="9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и розничная 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торговля</a:t>
                      </a:r>
                      <a:endParaRPr lang="ru-RU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894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10,7%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Деятельность административная и сопутствующие доп.</a:t>
                      </a:r>
                      <a:r>
                        <a:rPr lang="ru-RU" sz="9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услуги</a:t>
                      </a:r>
                      <a:endParaRPr lang="ru-RU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36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11,5%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Сельское, лесное хозяйство, рыбоводство, рыболовство</a:t>
                      </a:r>
                      <a:endParaRPr lang="ru-RU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5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11,9%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Дочыча</a:t>
                      </a:r>
                      <a:r>
                        <a:rPr lang="ru-RU" sz="9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полезных ископаемых</a:t>
                      </a:r>
                      <a:endParaRPr lang="ru-RU" sz="9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06180" y="4366916"/>
            <a:ext cx="54864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</a:rPr>
              <a:t>Центры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</a:rPr>
              <a:t>поддержки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</a:rPr>
              <a:t>малого и среднего предпринимательства 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900" b="1" dirty="0" err="1" smtClean="0">
                <a:solidFill>
                  <a:schemeClr val="bg1">
                    <a:lumMod val="50000"/>
                  </a:schemeClr>
                </a:solidFill>
              </a:rPr>
              <a:t>Лоухском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</a:rPr>
              <a:t> муниципальном районе:</a:t>
            </a:r>
            <a:endParaRPr lang="ru-RU" sz="9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</a:rPr>
              <a:t>Отдел экономического развития Администрации </a:t>
            </a:r>
            <a:r>
              <a:rPr lang="ru-RU" sz="900" b="1" dirty="0" err="1" smtClean="0">
                <a:solidFill>
                  <a:schemeClr val="bg1">
                    <a:lumMod val="50000"/>
                  </a:schemeClr>
                </a:solidFill>
              </a:rPr>
              <a:t>Лоухского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</a:rPr>
              <a:t> муниципального района.</a:t>
            </a:r>
          </a:p>
          <a:p>
            <a:pPr algn="just"/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9" name="Picture 12" descr="Лоухи_район_ГЕР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24276" y="450846"/>
            <a:ext cx="3692678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ОСНОВНЫЕ ПОКАЗАТЕЛИ </a:t>
            </a:r>
          </a:p>
          <a:p>
            <a:r>
              <a:rPr lang="ru-RU" sz="1400" b="1" dirty="0" smtClean="0">
                <a:solidFill>
                  <a:srgbClr val="00B0F0"/>
                </a:solidFill>
              </a:rPr>
              <a:t>СОЦИАЛЬНО - ЭКОНОМИЧЕСКОГО РАЗВИТИЯ</a:t>
            </a:r>
            <a:endParaRPr lang="ru-RU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2172"/>
            <a:ext cx="9144000" cy="16132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70428"/>
            <a:ext cx="9144000" cy="786333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4276" y="450846"/>
            <a:ext cx="3692678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ОСНОВНЫЕ ПОКАЗАТЕЛИ </a:t>
            </a:r>
          </a:p>
          <a:p>
            <a:r>
              <a:rPr lang="ru-RU" sz="1400" b="1" dirty="0" smtClean="0">
                <a:solidFill>
                  <a:srgbClr val="00B0F0"/>
                </a:solidFill>
              </a:rPr>
              <a:t>СОЦИАЛЬНО - ЭКОНОМИЧЕСКОГО РАЗВИТИЯ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87824" y="1123189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</a:rPr>
              <a:t>ТОРГОВЛЯ И ПЛАТНЫЕ УСЛУГИ </a:t>
            </a:r>
            <a:r>
              <a:rPr lang="ru-RU" sz="1200" b="1" dirty="0" smtClean="0">
                <a:solidFill>
                  <a:srgbClr val="F76321"/>
                </a:solidFill>
              </a:rPr>
              <a:t>НАСЕЛЕНИЮ</a:t>
            </a:r>
            <a:endParaRPr lang="ru-RU" sz="1200" b="1" dirty="0">
              <a:solidFill>
                <a:srgbClr val="F7632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266387"/>
              </p:ext>
            </p:extLst>
          </p:nvPr>
        </p:nvGraphicFramePr>
        <p:xfrm>
          <a:off x="307975" y="1781293"/>
          <a:ext cx="320749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487411"/>
              </a:tblGrid>
              <a:tr h="2200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105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Магазинов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Киосков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8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Магазинов федеральных торговых сетей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539941" y="1532468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F0"/>
                </a:solidFill>
              </a:rPr>
              <a:t>ОТДЕЛЬНЫЕ ПОКАЗАТЕЛИ ТОРГОВЛИ</a:t>
            </a:r>
          </a:p>
          <a:p>
            <a:pPr algn="ctr"/>
            <a:r>
              <a:rPr lang="ru-RU" sz="1200" b="1" dirty="0" smtClean="0">
                <a:solidFill>
                  <a:srgbClr val="00B0F0"/>
                </a:solidFill>
              </a:rPr>
              <a:t> (ПО ПОЛНОМУ КРУГУ ОРГАНИЗАЦИЙ)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3671" y="4751082"/>
            <a:ext cx="2255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1" dirty="0">
              <a:solidFill>
                <a:srgbClr val="00B0F0"/>
              </a:solidFill>
            </a:endParaRPr>
          </a:p>
          <a:p>
            <a:endParaRPr lang="ru-RU" sz="800" b="1" dirty="0" smtClean="0">
              <a:solidFill>
                <a:srgbClr val="00B0F0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508281"/>
              </p:ext>
            </p:extLst>
          </p:nvPr>
        </p:nvGraphicFramePr>
        <p:xfrm>
          <a:off x="4463480" y="2143103"/>
          <a:ext cx="4433549" cy="149477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630072"/>
                <a:gridCol w="601159"/>
                <a:gridCol w="601159"/>
                <a:gridCol w="601159"/>
              </a:tblGrid>
              <a:tr h="581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Наименование</a:t>
                      </a:r>
                      <a:r>
                        <a:rPr lang="ru-RU" sz="1100" baseline="0" dirty="0" smtClean="0">
                          <a:effectLst/>
                        </a:rPr>
                        <a:t>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</a:tr>
              <a:tr h="2995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Оборот розничной торговли, </a:t>
                      </a:r>
                      <a:r>
                        <a:rPr lang="ru-RU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млн. </a:t>
                      </a:r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рублей</a:t>
                      </a:r>
                      <a:endParaRPr lang="ru-RU" sz="9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1383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1429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1494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</a:tr>
              <a:tr h="2995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Оборот общественного питания, </a:t>
                      </a:r>
                      <a:r>
                        <a:rPr lang="ru-RU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млн. </a:t>
                      </a:r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рублей</a:t>
                      </a:r>
                      <a:endParaRPr lang="ru-RU" sz="9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62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60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67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</a:tr>
              <a:tr h="314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Объем платных услуг населению, </a:t>
                      </a:r>
                      <a:r>
                        <a:rPr lang="ru-RU" sz="9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млн. </a:t>
                      </a:r>
                      <a:r>
                        <a:rPr lang="ru-RU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рублей</a:t>
                      </a:r>
                      <a:endParaRPr lang="ru-RU" sz="9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205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209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226</a:t>
                      </a:r>
                      <a:endParaRPr lang="ru-RU" sz="9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5104" marR="65104" marT="0" marB="0" anchor="ctr"/>
                </a:tc>
              </a:tr>
            </a:tbl>
          </a:graphicData>
        </a:graphic>
      </p:graphicFrame>
      <p:sp>
        <p:nvSpPr>
          <p:cNvPr id="8" name="AutoShape 4" descr="Картинки по запросу сеть лен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fld id="{B19B0651-EE4F-4900-A07F-96A6BFA9D0F0}" type="slidenum">
              <a:rPr lang="ru-RU" sz="1050" b="1" smtClean="0">
                <a:solidFill>
                  <a:schemeClr val="bg1"/>
                </a:solidFill>
              </a:rPr>
              <a:pPr/>
              <a:t>13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2" name="Picture 12" descr="Лоухи_район_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9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47995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28062" y="509706"/>
            <a:ext cx="159370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ИНФРАСТРУКТУРА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1714494"/>
            <a:ext cx="507209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F76321"/>
                </a:solidFill>
              </a:rPr>
              <a:t>ТРАНСПОРТ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На территории района не осуществляют деятельность крупные транспортные компании.  Грузоперевозками и пассажирскими перевозками занимаются субъекты малого предпринимательства.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55697" y="4197085"/>
            <a:ext cx="21652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B0F0"/>
                </a:solidFill>
              </a:rPr>
              <a:t>КАРТА ТРАНСПОРТНЫХ ПУТЕЙ СООБЩЕНИЯ НА ТЕРРИТОРИИ ЛОУХСКОГО МУНИЦИПАЛЬНОГО РАЙОНА</a:t>
            </a:r>
          </a:p>
          <a:p>
            <a:pPr algn="ctr"/>
            <a:endParaRPr lang="ru-RU" sz="900" b="1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1058" y="2620922"/>
            <a:ext cx="228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</a:rPr>
              <a:t>ПАССАЖИРСКИЕ </a:t>
            </a:r>
            <a:r>
              <a:rPr lang="ru-RU" sz="800" b="1" dirty="0" smtClean="0">
                <a:solidFill>
                  <a:srgbClr val="00B0F0"/>
                </a:solidFill>
              </a:rPr>
              <a:t>ПЕРЕВОЗКИ</a:t>
            </a:r>
            <a:endParaRPr lang="ru-RU" sz="800" b="1" dirty="0">
              <a:solidFill>
                <a:srgbClr val="00B0F0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146281469"/>
              </p:ext>
            </p:extLst>
          </p:nvPr>
        </p:nvGraphicFramePr>
        <p:xfrm>
          <a:off x="285720" y="3507854"/>
          <a:ext cx="2592288" cy="1186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660424006"/>
              </p:ext>
            </p:extLst>
          </p:nvPr>
        </p:nvGraphicFramePr>
        <p:xfrm>
          <a:off x="2965181" y="3795886"/>
          <a:ext cx="2963661" cy="1186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2" name="Picture 4" descr="louhi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3198" y="1275605"/>
            <a:ext cx="3516869" cy="276293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85720" y="1071552"/>
            <a:ext cx="4857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</a:rPr>
              <a:t>По территории района проходят 3 сухопутные транспортные магистрали: Октябрьская железная дорога, федеральная автомагистраль «Кола» (М 18),  автомагистраль Лоухи – </a:t>
            </a:r>
            <a:r>
              <a:rPr lang="ru-RU" sz="1100" b="1" dirty="0" err="1" smtClean="0">
                <a:solidFill>
                  <a:schemeClr val="bg1">
                    <a:lumMod val="50000"/>
                  </a:schemeClr>
                </a:solidFill>
              </a:rPr>
              <a:t>Суоперя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</a:rPr>
              <a:t>На границе с Финляндией функционирует МАПП «</a:t>
            </a:r>
            <a:r>
              <a:rPr lang="ru-RU" sz="1100" b="1" dirty="0" err="1" smtClean="0">
                <a:solidFill>
                  <a:schemeClr val="bg1">
                    <a:lumMod val="50000"/>
                  </a:schemeClr>
                </a:solidFill>
              </a:rPr>
              <a:t>Суоперя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</a:rPr>
              <a:t>».</a:t>
            </a:r>
            <a:endParaRPr lang="ru-RU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5768" y="3147814"/>
            <a:ext cx="228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B0F0"/>
                </a:solidFill>
              </a:rPr>
              <a:t>ГРУЗОВЫЕ ПЕРЕВОЗКИ</a:t>
            </a:r>
            <a:endParaRPr lang="ru-RU" sz="800" b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7" name="Picture 12" descr="Лоухи_район_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7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87865" y="1188395"/>
            <a:ext cx="5450821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F76321"/>
                </a:solidFill>
              </a:rPr>
              <a:t>                                       ТЕЛЕКОММУНИКАЦИОННЫЕ СИСТЕМЫ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Основные поставщики услуг связи на территории 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</a:rPr>
              <a:t>Лоухского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 муниципального района: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ПАО «Ростелеком»,  ФГУП «Российская телевизионная и радиовещательная сеть», Филиал «ПАО «ВымпелКом», ПАО «МТС», ПАО «МегаФон», ООО «Т2 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</a:rPr>
              <a:t>Мобайл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».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Оказываются следующие виды  услуг связи: местная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телефонная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связь, универсальная телематическая связь, услуги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связи для цели эфирного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вещания, междугородная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и международная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связь, услуги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по передаче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данных, интернет, подвижная радиотелефонная связь, документальная электросвязь.</a:t>
            </a:r>
            <a:endParaRPr lang="ru-RU" sz="1200" b="1" dirty="0" smtClean="0">
              <a:solidFill>
                <a:srgbClr val="F7632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F76321"/>
                </a:solidFill>
              </a:rPr>
              <a:t>                                  ТАРИФЫ РЕСУРСОСНАБЖАЮЩИХ ОРГАНИЗАЦИЙ 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fld id="{B19B0651-EE4F-4900-A07F-96A6BFA9D0F0}" type="slidenum">
              <a:rPr lang="ru-RU" sz="1050" b="1" smtClean="0">
                <a:solidFill>
                  <a:schemeClr val="bg1"/>
                </a:solidFill>
              </a:rPr>
              <a:pPr/>
              <a:t>15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41057" y="1347614"/>
            <a:ext cx="648000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ЛОГОТИП</a:t>
            </a:r>
            <a:endParaRPr lang="ru-RU" sz="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840938" y="1995686"/>
            <a:ext cx="10035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B0F0"/>
                </a:solidFill>
              </a:rPr>
              <a:t>ПАО «МегаФон»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741057" y="2500905"/>
            <a:ext cx="648000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ЛОГОТИП</a:t>
            </a:r>
            <a:endParaRPr lang="ru-RU" sz="8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670970" y="3157160"/>
            <a:ext cx="120356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</a:rPr>
              <a:t>ПАО «</a:t>
            </a:r>
            <a:r>
              <a:rPr lang="ru-RU" sz="800" b="1" dirty="0" smtClean="0">
                <a:solidFill>
                  <a:srgbClr val="00B0F0"/>
                </a:solidFill>
              </a:rPr>
              <a:t>ВымпелКом</a:t>
            </a:r>
            <a:r>
              <a:rPr lang="ru-RU" sz="800" b="1" dirty="0">
                <a:solidFill>
                  <a:srgbClr val="00B0F0"/>
                </a:solidFill>
              </a:rPr>
              <a:t>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658911" y="1337325"/>
            <a:ext cx="648000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ЛОГОТИП</a:t>
            </a:r>
            <a:endParaRPr lang="ru-RU" sz="8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481129" y="1985397"/>
            <a:ext cx="10035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</a:rPr>
              <a:t>ПАО «МТС</a:t>
            </a:r>
            <a:r>
              <a:rPr lang="ru-RU" sz="800" b="1" dirty="0" smtClean="0">
                <a:solidFill>
                  <a:srgbClr val="00B0F0"/>
                </a:solidFill>
              </a:rPr>
              <a:t>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703167" y="2500905"/>
            <a:ext cx="648000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ЛОГ</a:t>
            </a:r>
            <a:endParaRPr lang="ru-RU" sz="800" dirty="0"/>
          </a:p>
          <a:p>
            <a:pPr algn="ctr"/>
            <a:r>
              <a:rPr lang="ru-RU" sz="800" b="1" dirty="0" smtClean="0"/>
              <a:t>ОТИП</a:t>
            </a:r>
            <a:endParaRPr lang="ru-RU" sz="8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444749" y="3148977"/>
            <a:ext cx="10841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B0F0"/>
                </a:solidFill>
              </a:rPr>
              <a:t>ООО « </a:t>
            </a:r>
            <a:r>
              <a:rPr lang="ru-RU" sz="800" b="1" dirty="0" smtClean="0">
                <a:solidFill>
                  <a:srgbClr val="00B0F0"/>
                </a:solidFill>
              </a:rPr>
              <a:t>Т2 </a:t>
            </a:r>
            <a:r>
              <a:rPr lang="ru-RU" sz="800" b="1" dirty="0" err="1" smtClean="0">
                <a:solidFill>
                  <a:srgbClr val="00B0F0"/>
                </a:solidFill>
              </a:rPr>
              <a:t>Мобайл</a:t>
            </a:r>
            <a:r>
              <a:rPr lang="ru-RU" sz="800" b="1" dirty="0" smtClean="0">
                <a:solidFill>
                  <a:srgbClr val="00B0F0"/>
                </a:solidFill>
              </a:rPr>
              <a:t>»</a:t>
            </a:r>
            <a:endParaRPr lang="ru-RU" sz="8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en.realestatesantini.com/data/wysiwyg/8043833_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357158" y="4000510"/>
            <a:ext cx="32403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en.realestatesantini.com/data/wysiwyg/8043833_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4149346" y="3970062"/>
            <a:ext cx="32403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en.realestatesantini.com/data/wysiwyg/8043833_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2330103" y="3976182"/>
            <a:ext cx="32403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7224" y="3357568"/>
            <a:ext cx="115650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00" b="1" dirty="0" smtClean="0">
                <a:solidFill>
                  <a:srgbClr val="00B0F0"/>
                </a:solidFill>
              </a:rPr>
              <a:t>ЭЛЕКТРОЭНЕРГИЯ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3357568"/>
            <a:ext cx="3866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 dirty="0">
                <a:solidFill>
                  <a:srgbClr val="00B0F0"/>
                </a:solidFill>
              </a:rPr>
              <a:t>ГАЗ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3357568"/>
            <a:ext cx="47481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 dirty="0">
                <a:solidFill>
                  <a:srgbClr val="00B0F0"/>
                </a:solidFill>
              </a:rPr>
              <a:t>ВОДА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571882"/>
            <a:ext cx="2000264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00" b="1" dirty="0" smtClean="0">
                <a:solidFill>
                  <a:srgbClr val="00B0F0"/>
                </a:solidFill>
              </a:rPr>
              <a:t>Население (тариф с НДС):</a:t>
            </a:r>
          </a:p>
          <a:p>
            <a:pPr algn="ctr">
              <a:lnSpc>
                <a:spcPct val="150000"/>
              </a:lnSpc>
            </a:pPr>
            <a:r>
              <a:rPr lang="ru-RU" sz="900" b="1" dirty="0" smtClean="0">
                <a:solidFill>
                  <a:srgbClr val="00B0F0"/>
                </a:solidFill>
              </a:rPr>
              <a:t>с </a:t>
            </a:r>
            <a:r>
              <a:rPr lang="ru-RU" sz="900" b="1" dirty="0" smtClean="0">
                <a:solidFill>
                  <a:srgbClr val="00B0F0"/>
                </a:solidFill>
              </a:rPr>
              <a:t>01.01.21г</a:t>
            </a:r>
            <a:r>
              <a:rPr lang="ru-RU" sz="900" b="1" dirty="0" smtClean="0">
                <a:solidFill>
                  <a:srgbClr val="00B0F0"/>
                </a:solidFill>
              </a:rPr>
              <a:t>. – </a:t>
            </a:r>
            <a:r>
              <a:rPr lang="ru-RU" sz="900" b="1" dirty="0" smtClean="0">
                <a:solidFill>
                  <a:srgbClr val="00B0F0"/>
                </a:solidFill>
              </a:rPr>
              <a:t>2,58  </a:t>
            </a:r>
            <a:r>
              <a:rPr lang="ru-RU" sz="900" b="1" dirty="0" smtClean="0">
                <a:solidFill>
                  <a:srgbClr val="00B0F0"/>
                </a:solidFill>
              </a:rPr>
              <a:t>до </a:t>
            </a:r>
            <a:r>
              <a:rPr lang="ru-RU" sz="900" b="1" dirty="0" smtClean="0">
                <a:solidFill>
                  <a:srgbClr val="00B0F0"/>
                </a:solidFill>
              </a:rPr>
              <a:t>3,68 </a:t>
            </a:r>
            <a:r>
              <a:rPr lang="ru-RU" sz="900" b="1" dirty="0" smtClean="0">
                <a:solidFill>
                  <a:srgbClr val="00B0F0"/>
                </a:solidFill>
              </a:rPr>
              <a:t>руб./</a:t>
            </a:r>
            <a:r>
              <a:rPr lang="ru-RU" sz="900" b="1" dirty="0" err="1" smtClean="0">
                <a:solidFill>
                  <a:srgbClr val="00B0F0"/>
                </a:solidFill>
              </a:rPr>
              <a:t>кВт.ч</a:t>
            </a:r>
            <a:r>
              <a:rPr lang="ru-RU" sz="900" b="1" dirty="0" smtClean="0">
                <a:solidFill>
                  <a:srgbClr val="00B0F0"/>
                </a:solidFill>
              </a:rPr>
              <a:t>.;</a:t>
            </a:r>
          </a:p>
          <a:p>
            <a:pPr algn="ctr">
              <a:lnSpc>
                <a:spcPct val="150000"/>
              </a:lnSpc>
            </a:pPr>
            <a:r>
              <a:rPr lang="ru-RU" sz="900" b="1" dirty="0" smtClean="0">
                <a:solidFill>
                  <a:srgbClr val="00B0F0"/>
                </a:solidFill>
              </a:rPr>
              <a:t>Прочие: (тариф с НДС): </a:t>
            </a:r>
          </a:p>
          <a:p>
            <a:pPr algn="ctr">
              <a:lnSpc>
                <a:spcPct val="150000"/>
              </a:lnSpc>
            </a:pPr>
            <a:r>
              <a:rPr lang="ru-RU" sz="900" b="1" dirty="0" smtClean="0">
                <a:solidFill>
                  <a:srgbClr val="00B0F0"/>
                </a:solidFill>
              </a:rPr>
              <a:t>от </a:t>
            </a:r>
            <a:r>
              <a:rPr lang="ru-RU" sz="900" b="1" dirty="0" smtClean="0">
                <a:solidFill>
                  <a:srgbClr val="00B0F0"/>
                </a:solidFill>
              </a:rPr>
              <a:t>4,17 </a:t>
            </a:r>
            <a:r>
              <a:rPr lang="ru-RU" sz="900" b="1" dirty="0" smtClean="0">
                <a:solidFill>
                  <a:srgbClr val="00B0F0"/>
                </a:solidFill>
              </a:rPr>
              <a:t>до </a:t>
            </a:r>
            <a:r>
              <a:rPr lang="ru-RU" sz="900" b="1" dirty="0" smtClean="0">
                <a:solidFill>
                  <a:srgbClr val="00B0F0"/>
                </a:solidFill>
              </a:rPr>
              <a:t>6,41  </a:t>
            </a:r>
            <a:r>
              <a:rPr lang="ru-RU" sz="900" b="1" dirty="0" smtClean="0">
                <a:solidFill>
                  <a:srgbClr val="00B0F0"/>
                </a:solidFill>
              </a:rPr>
              <a:t>руб./</a:t>
            </a:r>
            <a:r>
              <a:rPr lang="ru-RU" sz="900" b="1" dirty="0" err="1" smtClean="0">
                <a:solidFill>
                  <a:srgbClr val="00B0F0"/>
                </a:solidFill>
              </a:rPr>
              <a:t>кВт.ч</a:t>
            </a:r>
            <a:r>
              <a:rPr lang="ru-RU" sz="900" b="1" dirty="0" smtClean="0">
                <a:solidFill>
                  <a:srgbClr val="00B0F0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Для </a:t>
            </a:r>
            <a:r>
              <a:rPr lang="ru-RU" sz="9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юр.лиц</a:t>
            </a: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6,54 </a:t>
            </a:r>
            <a:r>
              <a:rPr lang="ru-RU" sz="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руб./кВт/ч (НН)</a:t>
            </a:r>
          </a:p>
          <a:p>
            <a:pPr algn="ctr">
              <a:lnSpc>
                <a:spcPct val="150000"/>
              </a:lnSpc>
            </a:pPr>
            <a:endParaRPr lang="ru-RU" sz="900" b="1" dirty="0">
              <a:solidFill>
                <a:srgbClr val="00B0F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00298" y="3571882"/>
            <a:ext cx="178595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00" b="1" dirty="0" smtClean="0">
                <a:solidFill>
                  <a:srgbClr val="00B0F0"/>
                </a:solidFill>
              </a:rPr>
              <a:t>Население(газ в баллонах, с НДС):</a:t>
            </a:r>
          </a:p>
          <a:p>
            <a:pPr algn="ctr">
              <a:lnSpc>
                <a:spcPct val="150000"/>
              </a:lnSpc>
            </a:pPr>
            <a:r>
              <a:rPr lang="ru-RU" sz="900" b="1" dirty="0" smtClean="0">
                <a:solidFill>
                  <a:srgbClr val="00B0F0"/>
                </a:solidFill>
              </a:rPr>
              <a:t>с </a:t>
            </a:r>
            <a:r>
              <a:rPr lang="ru-RU" sz="900" b="1" dirty="0" smtClean="0">
                <a:solidFill>
                  <a:srgbClr val="00B0F0"/>
                </a:solidFill>
              </a:rPr>
              <a:t>01.07.20г</a:t>
            </a:r>
            <a:r>
              <a:rPr lang="ru-RU" sz="900" b="1" dirty="0" smtClean="0">
                <a:solidFill>
                  <a:srgbClr val="00B0F0"/>
                </a:solidFill>
              </a:rPr>
              <a:t>. </a:t>
            </a:r>
            <a:r>
              <a:rPr lang="ru-RU" sz="900" b="1" dirty="0" smtClean="0">
                <a:solidFill>
                  <a:srgbClr val="00B0F0"/>
                </a:solidFill>
              </a:rPr>
              <a:t>–34,56-41,58 </a:t>
            </a:r>
            <a:r>
              <a:rPr lang="ru-RU" sz="900" b="1" dirty="0" smtClean="0">
                <a:solidFill>
                  <a:srgbClr val="00B0F0"/>
                </a:solidFill>
              </a:rPr>
              <a:t>руб./кг.</a:t>
            </a:r>
            <a:endParaRPr lang="ru-RU" sz="900" b="1" dirty="0">
              <a:solidFill>
                <a:srgbClr val="00B0F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519912" y="3643320"/>
            <a:ext cx="2123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00B0F0"/>
                </a:solidFill>
              </a:rPr>
              <a:t> </a:t>
            </a:r>
            <a:r>
              <a:rPr lang="ru-RU" sz="1000" b="1" dirty="0" smtClean="0">
                <a:solidFill>
                  <a:srgbClr val="00B0F0"/>
                </a:solidFill>
              </a:rPr>
              <a:t>Население  и прочие(тариф с НДС):</a:t>
            </a:r>
          </a:p>
          <a:p>
            <a:pPr algn="ctr">
              <a:lnSpc>
                <a:spcPct val="150000"/>
              </a:lnSpc>
            </a:pPr>
            <a:r>
              <a:rPr lang="ru-RU" sz="1000" b="1" dirty="0" smtClean="0">
                <a:solidFill>
                  <a:srgbClr val="00B0F0"/>
                </a:solidFill>
              </a:rPr>
              <a:t>от </a:t>
            </a:r>
            <a:r>
              <a:rPr lang="ru-RU" sz="1000" b="1" dirty="0" smtClean="0">
                <a:solidFill>
                  <a:srgbClr val="00B0F0"/>
                </a:solidFill>
              </a:rPr>
              <a:t>23,20 </a:t>
            </a:r>
            <a:r>
              <a:rPr lang="ru-RU" sz="1000" b="1" dirty="0" smtClean="0">
                <a:solidFill>
                  <a:srgbClr val="00B0F0"/>
                </a:solidFill>
              </a:rPr>
              <a:t>до </a:t>
            </a:r>
            <a:r>
              <a:rPr lang="ru-RU" sz="1000" b="1" dirty="0" smtClean="0">
                <a:solidFill>
                  <a:srgbClr val="00B0F0"/>
                </a:solidFill>
              </a:rPr>
              <a:t>51,58 </a:t>
            </a:r>
            <a:r>
              <a:rPr lang="ru-RU" sz="1000" b="1" dirty="0" smtClean="0">
                <a:solidFill>
                  <a:srgbClr val="00B0F0"/>
                </a:solidFill>
              </a:rPr>
              <a:t>руб./куб.м</a:t>
            </a:r>
            <a:r>
              <a:rPr lang="ru-RU" sz="1000" b="1" dirty="0">
                <a:solidFill>
                  <a:srgbClr val="00B0F0"/>
                </a:solidFill>
              </a:rPr>
              <a:t> </a:t>
            </a:r>
          </a:p>
        </p:txBody>
      </p:sp>
      <p:pic>
        <p:nvPicPr>
          <p:cNvPr id="2050" name="Picture 2" descr="C:\Users\ovzolotarev\Desktop\Презентация для Жаглина\Логотипы\МТС\images[2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49" y="1337325"/>
            <a:ext cx="1076325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F_Cobrand_HZ_A4-Cle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57" y="1337325"/>
            <a:ext cx="1133475" cy="6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go Na Belom F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11" y="2500906"/>
            <a:ext cx="1134598" cy="65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логотип билайн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57" y="2500906"/>
            <a:ext cx="1133475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228062" y="509706"/>
            <a:ext cx="159370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ИНФРАСТРУКТУРА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3" name="Picture 12" descr="Лоухи_район_ГЕРБ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50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387" y="4961007"/>
            <a:ext cx="9144000" cy="16132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99639" y="1126358"/>
            <a:ext cx="4183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F76321"/>
                </a:solidFill>
              </a:rPr>
              <a:t>ЗДРАВООХРАНЕНИЕ </a:t>
            </a:r>
            <a:endParaRPr lang="ru-RU" sz="1400" b="1" dirty="0" smtClean="0">
              <a:solidFill>
                <a:srgbClr val="00B0F0"/>
              </a:solidFill>
            </a:endParaRPr>
          </a:p>
          <a:p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fld id="{B19B0651-EE4F-4900-A07F-96A6BFA9D0F0}" type="slidenum">
              <a:rPr lang="ru-RU" sz="1050" b="1" smtClean="0">
                <a:solidFill>
                  <a:schemeClr val="bg1"/>
                </a:solidFill>
              </a:rPr>
              <a:pPr/>
              <a:t>16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24576" y="1145817"/>
            <a:ext cx="4293153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</a:rPr>
              <a:t>ОБРАЗОВАНИЕ </a:t>
            </a:r>
            <a:endParaRPr lang="ru-RU" sz="1200" b="1" dirty="0" smtClean="0">
              <a:solidFill>
                <a:srgbClr val="F76321"/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214129632"/>
              </p:ext>
            </p:extLst>
          </p:nvPr>
        </p:nvGraphicFramePr>
        <p:xfrm>
          <a:off x="5940152" y="1905730"/>
          <a:ext cx="3927703" cy="148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328152" y="3394509"/>
            <a:ext cx="228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B0F0"/>
                </a:solidFill>
              </a:rPr>
              <a:t>ЧИСЛЕННОСТЬ УЧАЩИХСЯ, ЧЕЛ.</a:t>
            </a:r>
            <a:endParaRPr lang="ru-RU" sz="800" b="1" dirty="0">
              <a:solidFill>
                <a:srgbClr val="00B0F0"/>
              </a:solidFill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5122"/>
              </p:ext>
            </p:extLst>
          </p:nvPr>
        </p:nvGraphicFramePr>
        <p:xfrm>
          <a:off x="4873950" y="1635646"/>
          <a:ext cx="3194403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492"/>
                <a:gridCol w="2366911"/>
              </a:tblGrid>
              <a:tr h="29311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Учреждений дошкольного</a:t>
                      </a:r>
                      <a:r>
                        <a:rPr lang="ru-RU" sz="10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образования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93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9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Средних общеобразовательных школ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69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Учреждений</a:t>
                      </a:r>
                      <a:r>
                        <a:rPr lang="ru-RU" sz="10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дополнительного образования детей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48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Центр</a:t>
                      </a:r>
                      <a:r>
                        <a:rPr lang="ru-RU" sz="10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психолого-медико-социального сопровождения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12855"/>
              </p:ext>
            </p:extLst>
          </p:nvPr>
        </p:nvGraphicFramePr>
        <p:xfrm>
          <a:off x="539552" y="1486551"/>
          <a:ext cx="320749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271387"/>
              </a:tblGrid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Стационаров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33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Койко-мест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685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Поликлиник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Фельдшерско-акушерских</a:t>
                      </a:r>
                      <a:r>
                        <a:rPr lang="ru-RU" sz="10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пунктов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Отделения скорой медицинской помощи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22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Численность врачей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93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Численность</a:t>
                      </a:r>
                      <a:r>
                        <a:rPr lang="ru-RU" sz="10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среднего</a:t>
                      </a:r>
                    </a:p>
                    <a:p>
                      <a:pPr algn="l"/>
                      <a:r>
                        <a:rPr lang="ru-RU" sz="10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медицинского персонала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862554536"/>
              </p:ext>
            </p:extLst>
          </p:nvPr>
        </p:nvGraphicFramePr>
        <p:xfrm>
          <a:off x="3929058" y="3643320"/>
          <a:ext cx="4973498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28062" y="509706"/>
            <a:ext cx="159370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ИНФРАСТРУКТУРА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6" name="Picture 12" descr="Лоухи_район_ГЕР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4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85087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fld id="{B19B0651-EE4F-4900-A07F-96A6BFA9D0F0}" type="slidenum">
              <a:rPr lang="ru-RU" sz="1050" b="1" smtClean="0">
                <a:solidFill>
                  <a:schemeClr val="bg1"/>
                </a:solidFill>
              </a:rPr>
              <a:pPr/>
              <a:t>17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1875477"/>
            <a:ext cx="3862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</a:rPr>
              <a:t>Лоухском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 районе осуществляют деятельность:</a:t>
            </a:r>
          </a:p>
          <a:p>
            <a:pPr marL="171450" indent="-171450"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Филиалы  кредитных организаций - ПАО «Сбербанк РФ», </a:t>
            </a:r>
          </a:p>
          <a:p>
            <a:pPr marL="171450" indent="-171450"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ПАО «Почта Банк»</a:t>
            </a:r>
          </a:p>
          <a:p>
            <a:pPr algn="just">
              <a:lnSpc>
                <a:spcPct val="150000"/>
              </a:lnSpc>
            </a:pPr>
            <a:endParaRPr lang="ru-RU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Филиалы страховых компаний – ПАО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«Росгосстрах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», АО СК «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XXI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век», СПАО «Ингосстрах» , ООО «</a:t>
            </a: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</a:rPr>
              <a:t>Ресомед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».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Виды оказываемых услуг: страхование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имущества, добровольное медицинское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страхование,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ОСАГО и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КАСКО,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страхование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жизни, комплексное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обслуживание юридических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лиц.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60797" y="1405574"/>
            <a:ext cx="238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</a:rPr>
              <a:t>ФИНАНСОВАЯ ИНФРАСТРУКТУРА</a:t>
            </a:r>
          </a:p>
        </p:txBody>
      </p:sp>
      <p:pic>
        <p:nvPicPr>
          <p:cNvPr id="42" name="Рисунок 41" descr="Сбербанк России в Воронеж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072" y="1774906"/>
            <a:ext cx="1342891" cy="84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http://www.asn-news.ru/uploads/companies/logo/l/RGS_NEW_LOGO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67" y="2931790"/>
            <a:ext cx="12936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 descr="http://www.asn-news.ru/uploads/companies/logo/l/ingos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217" y="2931790"/>
            <a:ext cx="154499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C:\Users\user020\Desktop\full_zpqtr0c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32" y="1802994"/>
            <a:ext cx="1536178" cy="8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28062" y="509706"/>
            <a:ext cx="159370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ИНФРАСТРУКТУРА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9" name="Picture 12" descr="Лоухи_район_ГЕРБ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6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048296" y="1062588"/>
            <a:ext cx="2966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F76321"/>
                </a:solidFill>
              </a:rPr>
              <a:t>ОСНОВНЫЕ ДОСТОПРИМЕЧАТЕЛЬНОСТИ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fld id="{B19B0651-EE4F-4900-A07F-96A6BFA9D0F0}" type="slidenum">
              <a:rPr lang="ru-RU" sz="1050" b="1" smtClean="0">
                <a:solidFill>
                  <a:schemeClr val="bg1"/>
                </a:solidFill>
              </a:rPr>
              <a:pPr/>
              <a:t>18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295" y="2763457"/>
            <a:ext cx="14401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>
              <a:solidFill>
                <a:srgbClr val="00B0F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47664" y="2753896"/>
            <a:ext cx="19442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00B0F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27628" y="2692771"/>
            <a:ext cx="139091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00B0F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44074" y="3133004"/>
            <a:ext cx="4891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76321"/>
                </a:solidFill>
              </a:rPr>
              <a:t>КОЛИЧЕСТВО УЧРЕЖДЕНИЙ  КУЛЬТУРЫ И ИСКУССТВА</a:t>
            </a:r>
            <a:endParaRPr lang="ru-RU" sz="1200" b="1" dirty="0">
              <a:solidFill>
                <a:srgbClr val="F76321"/>
              </a:solidFill>
            </a:endParaRPr>
          </a:p>
          <a:p>
            <a:pPr algn="ctr"/>
            <a:endParaRPr lang="ru-RU" sz="1200" b="1" dirty="0">
              <a:solidFill>
                <a:srgbClr val="F76321"/>
              </a:solidFill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40376"/>
              </p:ext>
            </p:extLst>
          </p:nvPr>
        </p:nvGraphicFramePr>
        <p:xfrm>
          <a:off x="395536" y="3594669"/>
          <a:ext cx="288032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088232"/>
              </a:tblGrid>
              <a:tr h="29204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12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Библиотек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92401"/>
              </p:ext>
            </p:extLst>
          </p:nvPr>
        </p:nvGraphicFramePr>
        <p:xfrm>
          <a:off x="6007263" y="3594670"/>
          <a:ext cx="288032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088232"/>
              </a:tblGrid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Учреждений культурно-досугового типа</a:t>
                      </a:r>
                      <a:endParaRPr lang="ru-RU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4943857" y="2724238"/>
            <a:ext cx="22001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00B0F0"/>
              </a:solidFill>
            </a:endParaRPr>
          </a:p>
        </p:txBody>
      </p:sp>
      <p:pic>
        <p:nvPicPr>
          <p:cNvPr id="8" name="Picture 2" descr="D:\Мои документы\гончарова\ГимДокументы\СВЕДЕНИЯ_Район\МАТЕРИАЛ_БАНЕР\Фото\2.НП_Паанаярви_водопад Каваккакос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215" y="1428742"/>
            <a:ext cx="2297582" cy="1284538"/>
          </a:xfrm>
          <a:prstGeom prst="rect">
            <a:avLst/>
          </a:prstGeom>
          <a:noFill/>
        </p:spPr>
      </p:pic>
      <p:pic>
        <p:nvPicPr>
          <p:cNvPr id="1027" name="Picture 3" descr="D:\Мои документы\гончарова\ГимДокументы\СВЕДЕНИЯ_Район\ПоселенияИнфо\Лоухское городское поселение\Louhi-mogila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7797" y="1440048"/>
            <a:ext cx="2367096" cy="1285884"/>
          </a:xfrm>
          <a:prstGeom prst="rect">
            <a:avLst/>
          </a:prstGeom>
          <a:noFill/>
        </p:spPr>
      </p:pic>
      <p:pic>
        <p:nvPicPr>
          <p:cNvPr id="9" name="Picture 5" descr="D:\Мои документы\гончарова\ГимДокументы\СВЕДЕНИЯ_Район\ПоселенияИнфо\Кестеньгское сельское поселение\IMG_06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8934" y="1437494"/>
            <a:ext cx="928694" cy="1411255"/>
          </a:xfrm>
          <a:prstGeom prst="rect">
            <a:avLst/>
          </a:prstGeom>
          <a:noFill/>
        </p:spPr>
      </p:pic>
      <p:pic>
        <p:nvPicPr>
          <p:cNvPr id="11" name="Picture 6" descr="D:\Мои документы\гончарова\ГимДокументы\СВЕДЕНИЯ_Район\ПоселенияИнфо\Кестеньгское сельское поселение\историко-краеведческий центр Карельский до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3687" y="1453053"/>
            <a:ext cx="918634" cy="1428760"/>
          </a:xfrm>
          <a:prstGeom prst="rect">
            <a:avLst/>
          </a:prstGeom>
          <a:noFill/>
        </p:spPr>
      </p:pic>
      <p:pic>
        <p:nvPicPr>
          <p:cNvPr id="1026" name="Picture 2" descr="G:\ГИМ\ИнвестиционныйПаспорт\Фото_район_для буклета\232_Regata.jp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228" y="1431920"/>
            <a:ext cx="1904558" cy="12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905183"/>
              </p:ext>
            </p:extLst>
          </p:nvPr>
        </p:nvGraphicFramePr>
        <p:xfrm>
          <a:off x="3048296" y="3594669"/>
          <a:ext cx="288032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088232"/>
              </a:tblGrid>
              <a:tr h="2179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B0F0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Школ искусств</a:t>
                      </a:r>
                      <a:endParaRPr lang="ru-RU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228062" y="509706"/>
            <a:ext cx="1792863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КУЛЬТУРА И ТУРИЗМ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8" name="Picture 12" descr="Лоухи_район_ГЕРБ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03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85087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fld id="{B19B0651-EE4F-4900-A07F-96A6BFA9D0F0}" type="slidenum">
              <a:rPr lang="ru-RU" sz="1050" b="1" smtClean="0">
                <a:solidFill>
                  <a:schemeClr val="bg1"/>
                </a:solidFill>
              </a:rPr>
              <a:pPr/>
              <a:t>19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928808"/>
            <a:ext cx="1404167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F76321"/>
                </a:solidFill>
              </a:rPr>
              <a:t>РАБОЧАЯ ГРУППА:</a:t>
            </a:r>
            <a:endParaRPr lang="ru-RU" sz="1200" b="1" dirty="0">
              <a:solidFill>
                <a:srgbClr val="F7632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8062" y="509706"/>
            <a:ext cx="2199513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РАЗВИТИЕ КОНКУРЕНЦИИ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9" name="Picture 12" descr="Лоухи_район_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786446" y="1285866"/>
            <a:ext cx="26477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Отдел экономического развития Администрации Лоухского муниципального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1285866"/>
            <a:ext cx="2428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Распоряжение администрации Лоухского муниципального района (АЛМР) от 22.06.18 №674-Р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1285866"/>
            <a:ext cx="2853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F76321"/>
                </a:solidFill>
              </a:rPr>
              <a:t>УПОЛНОМОЧЕННОЕ ПОДРАЗДЕЛЕНИЕ:</a:t>
            </a:r>
            <a:endParaRPr lang="ru-RU" sz="1200" b="1" dirty="0">
              <a:solidFill>
                <a:srgbClr val="F7632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2000246"/>
            <a:ext cx="2500330" cy="530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Постановление АЛМР от 31.08.18 №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195 (с изм. От 14.05.20 №144)</a:t>
            </a:r>
            <a:endParaRPr lang="ru-RU" sz="1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6446" y="2000246"/>
            <a:ext cx="26477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В состав рабочей группы по содействию развитию конкуренции на территории Лоухского муниципального района входят  представители органов местного самоуправления Лоухского муниципального района и бизнеса.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3357568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F76321"/>
                </a:solidFill>
              </a:rPr>
              <a:t>ИНФОРМАЦИЯ О РЫНКАХ:</a:t>
            </a:r>
            <a:endParaRPr lang="ru-RU" sz="1200" b="1" dirty="0">
              <a:solidFill>
                <a:srgbClr val="F7632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3357568"/>
            <a:ext cx="25003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Распоряжение АЛМР от 16.01.19 №27-р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3357568"/>
            <a:ext cx="27191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Перечень приоритетных рынков: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 Рынок пищевой промышленности;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 Рынок туристских услуг. </a:t>
            </a:r>
          </a:p>
        </p:txBody>
      </p:sp>
    </p:spTree>
    <p:extLst>
      <p:ext uri="{BB962C8B-B14F-4D97-AF65-F5344CB8AC3E}">
        <p14:creationId xmlns:p14="http://schemas.microsoft.com/office/powerpoint/2010/main" val="2516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8573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28728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7584" y="527889"/>
            <a:ext cx="1244187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Приветствие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1161" y="519723"/>
            <a:ext cx="2776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</a:p>
          <a:p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fld id="{B19B0651-EE4F-4900-A07F-96A6BFA9D0F0}" type="slidenum">
              <a:rPr lang="ru-RU" sz="1050" b="1" smtClean="0">
                <a:solidFill>
                  <a:schemeClr val="bg1"/>
                </a:solidFill>
              </a:rPr>
              <a:pPr/>
              <a:t>2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1285867"/>
            <a:ext cx="35719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Представляем </a:t>
            </a:r>
            <a:r>
              <a:rPr lang="ru-RU" sz="1000" dirty="0"/>
              <a:t>Вашему </a:t>
            </a:r>
            <a:r>
              <a:rPr lang="ru-RU" sz="1000" dirty="0" smtClean="0"/>
              <a:t>вниманию инвестиционный </a:t>
            </a:r>
            <a:r>
              <a:rPr lang="ru-RU" sz="1000" dirty="0"/>
              <a:t>паспорт </a:t>
            </a:r>
            <a:r>
              <a:rPr lang="ru-RU" sz="1000" dirty="0" smtClean="0"/>
              <a:t>Лоухского</a:t>
            </a:r>
            <a:r>
              <a:rPr lang="ru-RU" sz="1000" dirty="0"/>
              <a:t> </a:t>
            </a:r>
            <a:r>
              <a:rPr lang="ru-RU" sz="1000" dirty="0" smtClean="0"/>
              <a:t>муниципального района Республики Карелия. Мы </a:t>
            </a:r>
            <a:r>
              <a:rPr lang="ru-RU" sz="1000" dirty="0"/>
              <a:t>придаем огромное </a:t>
            </a:r>
            <a:r>
              <a:rPr lang="ru-RU" sz="1000" dirty="0" smtClean="0"/>
              <a:t>значение экономической стабильности</a:t>
            </a:r>
            <a:r>
              <a:rPr lang="ru-RU" sz="1000" dirty="0"/>
              <a:t>, </a:t>
            </a:r>
            <a:r>
              <a:rPr lang="ru-RU" sz="1000" dirty="0" smtClean="0"/>
              <a:t>повышению уровня </a:t>
            </a:r>
            <a:r>
              <a:rPr lang="ru-RU" sz="1000" dirty="0"/>
              <a:t>и качества жизни </a:t>
            </a:r>
            <a:r>
              <a:rPr lang="ru-RU" sz="1000" dirty="0" smtClean="0"/>
              <a:t>населения, </a:t>
            </a:r>
            <a:r>
              <a:rPr lang="ru-RU" sz="1000" dirty="0"/>
              <a:t>ставим перед собой задачу </a:t>
            </a:r>
            <a:r>
              <a:rPr lang="ru-RU" sz="1000" dirty="0" smtClean="0"/>
              <a:t>по проведению </a:t>
            </a:r>
            <a:r>
              <a:rPr lang="ru-RU" sz="1000" dirty="0"/>
              <a:t>активной </a:t>
            </a:r>
            <a:r>
              <a:rPr lang="ru-RU" sz="1000" dirty="0" smtClean="0"/>
              <a:t>деятельности, направленной </a:t>
            </a:r>
            <a:r>
              <a:rPr lang="ru-RU" sz="1000" dirty="0"/>
              <a:t>на привлечение </a:t>
            </a:r>
            <a:r>
              <a:rPr lang="ru-RU" sz="1000" dirty="0" smtClean="0"/>
              <a:t>инвесторов, способных </a:t>
            </a:r>
            <a:r>
              <a:rPr lang="ru-RU" sz="1000" dirty="0"/>
              <a:t>реализовать перспективные проекты.</a:t>
            </a:r>
          </a:p>
          <a:p>
            <a:pPr algn="just"/>
            <a:r>
              <a:rPr lang="ru-RU" sz="1000" dirty="0"/>
              <a:t>Потенциального инвестора к нам может привлечь </a:t>
            </a:r>
            <a:r>
              <a:rPr lang="ru-RU" sz="1000" dirty="0" smtClean="0"/>
              <a:t>неиспользованный </a:t>
            </a:r>
            <a:r>
              <a:rPr lang="ru-RU" sz="1000" dirty="0" err="1" smtClean="0"/>
              <a:t>природно</a:t>
            </a:r>
            <a:r>
              <a:rPr lang="ru-RU" sz="1000" dirty="0" smtClean="0"/>
              <a:t> – ресурсный потенциал.</a:t>
            </a:r>
            <a:r>
              <a:rPr lang="ru-RU" sz="1000" dirty="0"/>
              <a:t> </a:t>
            </a:r>
            <a:r>
              <a:rPr lang="ru-RU" sz="1000" dirty="0" smtClean="0"/>
              <a:t>Район </a:t>
            </a:r>
            <a:r>
              <a:rPr lang="ru-RU" sz="1000" dirty="0"/>
              <a:t>привлекателен по экологической чистоте и наличию лесных </a:t>
            </a:r>
            <a:r>
              <a:rPr lang="ru-RU" sz="1000" dirty="0" smtClean="0"/>
              <a:t>угодий</a:t>
            </a:r>
            <a:r>
              <a:rPr lang="ru-RU" sz="1000" dirty="0"/>
              <a:t>. Территория обладает определенными разведанными </a:t>
            </a:r>
            <a:r>
              <a:rPr lang="ru-RU" sz="1000" dirty="0" smtClean="0"/>
              <a:t>и потенциальными </a:t>
            </a:r>
            <a:r>
              <a:rPr lang="ru-RU" sz="1000" dirty="0"/>
              <a:t>ресурсами полезных ископаемых </a:t>
            </a:r>
            <a:r>
              <a:rPr lang="ru-RU" sz="1000" dirty="0" smtClean="0"/>
              <a:t>(слюда – мусковит, полевошпатовое сырье, строительный камень, </a:t>
            </a:r>
            <a:r>
              <a:rPr lang="ru-RU" sz="1000" dirty="0" err="1" smtClean="0"/>
              <a:t>кианитвые</a:t>
            </a:r>
            <a:r>
              <a:rPr lang="ru-RU" sz="1000" dirty="0" smtClean="0"/>
              <a:t> руды, глина и т.п.).</a:t>
            </a:r>
            <a:endParaRPr lang="ru-RU" sz="1000" dirty="0"/>
          </a:p>
          <a:p>
            <a:pPr algn="just"/>
            <a:r>
              <a:rPr lang="ru-RU" sz="1000" dirty="0" smtClean="0"/>
              <a:t>Мы намерены </a:t>
            </a:r>
            <a:r>
              <a:rPr lang="ru-RU" sz="1000" dirty="0"/>
              <a:t>оказывать </a:t>
            </a:r>
            <a:r>
              <a:rPr lang="ru-RU" sz="1000" dirty="0" smtClean="0"/>
              <a:t>поддержку инвесторам</a:t>
            </a:r>
            <a:r>
              <a:rPr lang="ru-RU" sz="1000" dirty="0"/>
              <a:t>, создавать благоприятные условия для реализации проектов </a:t>
            </a:r>
            <a:r>
              <a:rPr lang="ru-RU" sz="1000" dirty="0" smtClean="0"/>
              <a:t>и предложений</a:t>
            </a:r>
            <a:r>
              <a:rPr lang="ru-RU" sz="1000" dirty="0"/>
              <a:t>, способствующих укреплению экономического </a:t>
            </a:r>
            <a:r>
              <a:rPr lang="ru-RU" sz="1000" dirty="0" smtClean="0"/>
              <a:t>потенциала муниципального района, развитию </a:t>
            </a:r>
            <a:r>
              <a:rPr lang="ru-RU" sz="1000" dirty="0"/>
              <a:t>его инфраструктуры, повышению занятости </a:t>
            </a:r>
            <a:r>
              <a:rPr lang="ru-RU" sz="1000" dirty="0" smtClean="0"/>
              <a:t>и материального </a:t>
            </a:r>
            <a:r>
              <a:rPr lang="ru-RU" sz="1000" dirty="0"/>
              <a:t>благосостояния его жителей.</a:t>
            </a:r>
          </a:p>
          <a:p>
            <a:pPr algn="just"/>
            <a:r>
              <a:rPr lang="ru-RU" sz="1000" dirty="0" smtClean="0"/>
              <a:t>Надеемся, </a:t>
            </a:r>
            <a:r>
              <a:rPr lang="ru-RU" sz="1000" dirty="0"/>
              <a:t>что ваш искренний интерес к нашему муниципальному </a:t>
            </a:r>
            <a:r>
              <a:rPr lang="ru-RU" sz="1000" dirty="0" smtClean="0"/>
              <a:t>району положит </a:t>
            </a:r>
            <a:r>
              <a:rPr lang="ru-RU" sz="1000" dirty="0"/>
              <a:t>начало плодотворному и взаимовыгодному сотрудничеству</a:t>
            </a:r>
            <a:r>
              <a:rPr lang="ru-RU" sz="1000" dirty="0" smtClean="0"/>
              <a:t>.</a:t>
            </a:r>
          </a:p>
          <a:p>
            <a:pPr algn="just"/>
            <a:endParaRPr lang="ru-RU" sz="1000" dirty="0" smtClean="0"/>
          </a:p>
          <a:p>
            <a:pPr algn="just"/>
            <a:endParaRPr lang="ru-RU" sz="1000" dirty="0"/>
          </a:p>
          <a:p>
            <a:pPr algn="just"/>
            <a:endParaRPr lang="ru-RU" sz="1000" dirty="0"/>
          </a:p>
          <a:p>
            <a:pPr algn="just"/>
            <a:r>
              <a:rPr lang="ru-RU" sz="1000" dirty="0" smtClean="0"/>
              <a:t>    		</a:t>
            </a:r>
          </a:p>
          <a:p>
            <a:pPr algn="just"/>
            <a:endParaRPr lang="ru-RU" sz="1000" dirty="0" smtClean="0"/>
          </a:p>
          <a:p>
            <a:pPr algn="just"/>
            <a:endParaRPr lang="ru-RU" sz="1000" dirty="0"/>
          </a:p>
        </p:txBody>
      </p:sp>
      <p:pic>
        <p:nvPicPr>
          <p:cNvPr id="16" name="Picture 12" descr="Лоухи_район_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28662" y="3429006"/>
            <a:ext cx="2000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Ю.А.Давыдов </a:t>
            </a:r>
          </a:p>
          <a:p>
            <a:r>
              <a:rPr lang="ru-RU" sz="800" dirty="0" smtClean="0"/>
              <a:t>Глава </a:t>
            </a:r>
            <a:r>
              <a:rPr lang="ru-RU" sz="800" dirty="0"/>
              <a:t>Лоухского муниципального </a:t>
            </a:r>
            <a:r>
              <a:rPr lang="ru-RU" sz="800" dirty="0" smtClean="0"/>
              <a:t>района</a:t>
            </a:r>
            <a:endParaRPr lang="ru-RU" sz="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15108" y="3357568"/>
            <a:ext cx="2286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С.М.Лебедев</a:t>
            </a:r>
          </a:p>
          <a:p>
            <a:r>
              <a:rPr lang="ru-RU" sz="800" dirty="0" smtClean="0"/>
              <a:t>Глава </a:t>
            </a:r>
            <a:r>
              <a:rPr lang="ru-RU" sz="800" dirty="0"/>
              <a:t>администрации Лоухского муниципального района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357304"/>
            <a:ext cx="1998645" cy="186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357304"/>
            <a:ext cx="2143140" cy="175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50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87824" y="1779663"/>
            <a:ext cx="6160820" cy="18722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87103" y="2454156"/>
            <a:ext cx="4671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КОНКУРЕНТНЫЕ ПРЕИМУЩСТВА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гончарова\ГимДокументы\ПрезентацияЛоухскийРайон\Фото\Паанаярви_фото\Panorama-19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357568"/>
            <a:ext cx="4714908" cy="1531998"/>
          </a:xfrm>
          <a:prstGeom prst="rect">
            <a:avLst/>
          </a:prstGeom>
          <a:noFill/>
        </p:spPr>
      </p:pic>
      <p:pic>
        <p:nvPicPr>
          <p:cNvPr id="1026" name="Picture 2" descr="D:\Мои документы\гончарова\ГимДокументы\ПрезентацияЛоухскийРайон\Фото_район_для буклета\олень лесной северный, охраняетс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742"/>
            <a:ext cx="1643074" cy="22649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7D0D45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5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3277" y="401985"/>
            <a:ext cx="266528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УНИКАЛЬНЫЕ ПРЕИМУЩЕСТВА </a:t>
            </a:r>
          </a:p>
          <a:p>
            <a:r>
              <a:rPr lang="ru-RU" sz="1400" b="1" dirty="0" smtClean="0">
                <a:solidFill>
                  <a:srgbClr val="00B0F0"/>
                </a:solidFill>
              </a:rPr>
              <a:t>РАЗМЕЩЕНИЯ ПРОИЗВОДСТВА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43042" y="1071553"/>
            <a:ext cx="592935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Уникальное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геологическое строение и связанные с ним полезные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ископаемые. Для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района характерна одна отличительная особенность - концентрация в относительной близости дефицитных металлических и неметаллических полезных ископаемых, в том числе строительных материалов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1" algn="ctr">
              <a:lnSpc>
                <a:spcPct val="80000"/>
              </a:lnSpc>
            </a:pPr>
            <a:endParaRPr lang="ru-RU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ctr">
              <a:lnSpc>
                <a:spcPct val="80000"/>
              </a:lnSpc>
            </a:pPr>
            <a:r>
              <a:rPr lang="ru-RU" altLang="ru-RU" sz="1000" b="1" dirty="0">
                <a:solidFill>
                  <a:schemeClr val="bg1">
                    <a:lumMod val="50000"/>
                  </a:schemeClr>
                </a:solidFill>
              </a:rPr>
              <a:t>Уникальные ландшафтно-природные ресурсы (реки, озера, Белое море, горы, памятники природы, редкостные представители фауны и флоры</a:t>
            </a:r>
            <a:r>
              <a:rPr lang="ru-RU" altLang="ru-RU" sz="1000" b="1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pPr lvl="1" algn="ctr">
              <a:lnSpc>
                <a:spcPct val="80000"/>
              </a:lnSpc>
            </a:pPr>
            <a:endParaRPr lang="ru-RU" altLang="ru-RU" sz="1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lvl="1"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Выгодное географическое положение. </a:t>
            </a:r>
            <a:r>
              <a:rPr lang="ru-RU" altLang="ru-RU" sz="1000" b="1" dirty="0" smtClean="0">
                <a:solidFill>
                  <a:schemeClr val="bg1">
                    <a:lumMod val="50000"/>
                  </a:schemeClr>
                </a:solidFill>
              </a:rPr>
              <a:t>Соседство </a:t>
            </a:r>
            <a:r>
              <a:rPr lang="ru-RU" altLang="ru-RU" sz="1000" b="1" dirty="0">
                <a:solidFill>
                  <a:schemeClr val="bg1">
                    <a:lumMod val="50000"/>
                  </a:schemeClr>
                </a:solidFill>
              </a:rPr>
              <a:t>с Финляндией, выход в Белое </a:t>
            </a:r>
            <a:r>
              <a:rPr lang="ru-RU" altLang="ru-RU" sz="1000" b="1" dirty="0" smtClean="0">
                <a:solidFill>
                  <a:schemeClr val="bg1">
                    <a:lumMod val="50000"/>
                  </a:schemeClr>
                </a:solidFill>
              </a:rPr>
              <a:t>море.</a:t>
            </a:r>
          </a:p>
          <a:p>
            <a:pPr algn="ctr"/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Богатый научный потенциал (3 биологические станции).</a:t>
            </a:r>
          </a:p>
          <a:p>
            <a:pPr algn="ctr"/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 Значительный туристско-рекреационный потенциал (5 ООПТ).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Отношение к памятнику мировой культуры – эпосу «Калевала»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fld id="{B19B0651-EE4F-4900-A07F-96A6BFA9D0F0}" type="slidenum">
              <a:rPr lang="ru-RU" sz="1050" b="1" smtClean="0">
                <a:solidFill>
                  <a:schemeClr val="bg1"/>
                </a:solidFill>
              </a:rPr>
              <a:pPr/>
              <a:t>21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D:\Мои документы\гончарова\ГимДокументы\ПрезентацияЛоухскийРайон\Фото\Полярный Круг_фото_проф\white_sea_web\белое море02050206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1357304"/>
            <a:ext cx="1560513" cy="234156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5" name="Picture 12" descr="Лоухи_район_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05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28916" y="1779663"/>
            <a:ext cx="6160820" cy="1872207"/>
          </a:xfrm>
          <a:prstGeom prst="rect">
            <a:avLst/>
          </a:prstGeom>
          <a:solidFill>
            <a:srgbClr val="46C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19872" y="1995314"/>
            <a:ext cx="43636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РЕАЛИЗОВАННЫЕ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И РЕАЛИЗУЕМЫЕ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ИНВЕСТИЦИОННЫЕ ПРОЕКТЫ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92D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928675"/>
              </p:ext>
            </p:extLst>
          </p:nvPr>
        </p:nvGraphicFramePr>
        <p:xfrm>
          <a:off x="251520" y="1275606"/>
          <a:ext cx="4536504" cy="2756659"/>
        </p:xfrm>
        <a:graphic>
          <a:graphicData uri="http://schemas.openxmlformats.org/drawingml/2006/table">
            <a:tbl>
              <a:tblPr/>
              <a:tblGrid>
                <a:gridCol w="1180363"/>
                <a:gridCol w="335614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Организация  лесозаготовок и глубокой переработки леса в условиях долгосрочной аренды участков леса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ИНИЦИАТОР ПРОЕКТА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ООО НПО «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ФинТек</a:t>
                      </a: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ОТРАСЛЕВАЯ ПРИНАДЛЕЖНОСТЬ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Лесная отрасль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602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МЕСТО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г.Костомукша;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Лоухский</a:t>
                      </a: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район, 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пгт.Пяозерский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1476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РЕАЛИЗАЦИИ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2013-2020 годы.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7911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Общий объем 1,1 </a:t>
                      </a:r>
                      <a:r>
                        <a:rPr kumimoji="1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млр.руб</a:t>
                      </a: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6992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8000"/>
                      </a:blip>
                      <a:srcRect/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В стадии реализации. Проект предполагает развитие лесозаготовок на арендованных лесных участках, организация углубленной переработки древесины в г.Костомукша,  строительство лесопильного завода в </a:t>
                      </a:r>
                      <a:r>
                        <a:rPr kumimoji="1" lang="ru-RU" sz="9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пгт.Пяозерский</a:t>
                      </a: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8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r>
              <a:rPr lang="ru-RU" sz="1050" b="1" dirty="0" smtClean="0">
                <a:solidFill>
                  <a:schemeClr val="bg1"/>
                </a:solidFill>
              </a:rPr>
              <a:t>22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401927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РЕАЛИЗУЕМЫЕ </a:t>
            </a:r>
          </a:p>
          <a:p>
            <a:r>
              <a:rPr lang="ru-RU" sz="1400" b="1" dirty="0" smtClean="0">
                <a:solidFill>
                  <a:srgbClr val="00B0F0"/>
                </a:solidFill>
              </a:rPr>
              <a:t>ИНВЕСТИЦИОННЫЕ ПРОЕКТЫ</a:t>
            </a:r>
            <a:endParaRPr lang="ru-RU" sz="1400" b="1" dirty="0">
              <a:solidFill>
                <a:srgbClr val="00B0F0"/>
              </a:solidFill>
            </a:endParaRPr>
          </a:p>
        </p:txBody>
      </p:sp>
      <p:pic>
        <p:nvPicPr>
          <p:cNvPr id="15" name="Picture 2" descr="fotodoski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643056"/>
            <a:ext cx="3215808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8" name="Picture 12" descr="Лоухи_район_ГЕР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81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83180" y="1779662"/>
            <a:ext cx="6160820" cy="1872207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75855" y="2403026"/>
            <a:ext cx="5456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Impact" pitchFamily="34" charset="0"/>
              </a:rPr>
              <a:t>Информация для инвесторов</a:t>
            </a:r>
            <a:endParaRPr lang="ru-RU" sz="32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FF5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7395" y="401928"/>
            <a:ext cx="295232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ГОСУДАРСТВЕННАЯ ПОДДЕРЖКА</a:t>
            </a:r>
          </a:p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ИНВЕСТИЦИЙ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1695" y="509648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РЕСПУБЛИКА КАРЕЛИЯ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8214" y="4925657"/>
            <a:ext cx="2895600" cy="273844"/>
          </a:xfrm>
        </p:spPr>
        <p:txBody>
          <a:bodyPr/>
          <a:lstStyle/>
          <a:p>
            <a:r>
              <a:rPr lang="ru-RU" sz="1100" dirty="0" smtClean="0">
                <a:solidFill>
                  <a:schemeClr val="bg1"/>
                </a:solidFill>
              </a:rPr>
              <a:t>24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95" y="1131590"/>
            <a:ext cx="82809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/>
              <a:t>предоставление земельных участков инвесторам без проведения торгов</a:t>
            </a:r>
            <a:r>
              <a:rPr lang="ru-RU" sz="800" dirty="0"/>
              <a:t> (Закон Республики Карелия от 16 июля 2015 года № 1921-ЗРК, Закон Республики Карелия от 5 марта 2013 года № 1687-ЗРК)</a:t>
            </a:r>
          </a:p>
          <a:p>
            <a:endParaRPr lang="ru-RU" sz="5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/>
              <a:t>льгота по арендной плате за использование земельных участков – 0,01% от кадастровой стоимости земельного участка (Постановление Правительства Республики Карелия от 17.04.2014 № 120-П) </a:t>
            </a:r>
          </a:p>
          <a:p>
            <a:endParaRPr lang="ru-RU" sz="5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/>
              <a:t>налоговые льготы: освобождение от налога на имущество организаций и снижение ставки налога на прибыль (Закон Республики Карелия от 30.12.1999 № 384-ЗРК «О налогах (ставках налогов) на территории Республики Карелия»)</a:t>
            </a:r>
          </a:p>
          <a:p>
            <a:endParaRPr lang="ru-RU" sz="5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/>
              <a:t>беспрецедентные меры финансовой поддержки – компенсация инвесторам части их затрат по уплате процентов по кредитам, в размере ключевой ставки ЦБ РФ плюс 2% (два процентных пункта), по привлекаемым кредитным ресурсам;</a:t>
            </a:r>
          </a:p>
          <a:p>
            <a:endParaRPr lang="ru-RU" sz="5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/>
              <a:t>поручительство для обеспечения обязательств кредитного характера до 70% от суммы  кредита;</a:t>
            </a:r>
          </a:p>
          <a:p>
            <a:endParaRPr lang="ru-RU" sz="5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/>
              <a:t>оказание содействия в предоставлении займов по ставке 5% годовых; </a:t>
            </a:r>
          </a:p>
          <a:p>
            <a:endParaRPr lang="ru-RU" sz="5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/>
              <a:t>частичная компенсация затрат на электроэнергию;</a:t>
            </a:r>
          </a:p>
          <a:p>
            <a:endParaRPr lang="ru-RU" sz="5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/>
              <a:t>субсидия на мероприятия, связанные с технологическим присоединением к объектам электросетевого хозяйства;</a:t>
            </a:r>
          </a:p>
          <a:p>
            <a:endParaRPr lang="ru-RU" sz="5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/>
              <a:t>субсидия до 70% от произведенных затрат на приобретение оборудования для производства продовольственных товаров;</a:t>
            </a:r>
          </a:p>
          <a:p>
            <a:endParaRPr lang="ru-RU" sz="5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/>
              <a:t>возмещение части затрат на кадастровые работы </a:t>
            </a:r>
          </a:p>
          <a:p>
            <a:endParaRPr lang="ru-RU" sz="5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/>
              <a:t>возмещение части затрат (до 30%) на приобретение сельскохозяйственного оборудования, в т. ч.  в лизинг</a:t>
            </a:r>
          </a:p>
          <a:p>
            <a:endParaRPr lang="ru-RU" sz="5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/>
              <a:t>возмещение части затрат (до 30%) на создание и модернизацию объектов агропромышленного комплекса</a:t>
            </a:r>
          </a:p>
          <a:p>
            <a:endParaRPr lang="ru-RU" sz="5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/>
              <a:t>«налоговые каникулы». Ставка «0» для впервые зарегистрированных ИП, применяющих упрощенную систему налогообложения или патентную систему налогообложения (Закон Республики Карелия от 28.07.2017 № 2148-ЗРК «О внесении изменений в Закон Республики Карелия «О налогах (ставках налогов) на территории Республики Карелия»)</a:t>
            </a:r>
          </a:p>
          <a:p>
            <a:endParaRPr lang="ru-RU" sz="5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возврат </a:t>
            </a:r>
            <a:r>
              <a:rPr lang="ru-RU" sz="800" b="1" dirty="0"/>
              <a:t>90% НДФЛ для предприятий </a:t>
            </a:r>
            <a:r>
              <a:rPr lang="ru-RU" sz="800" b="1" dirty="0" smtClean="0"/>
              <a:t>биофармацевтической </a:t>
            </a:r>
            <a:r>
              <a:rPr lang="ru-RU" sz="800" b="1" dirty="0"/>
              <a:t>промышленности </a:t>
            </a:r>
            <a:endParaRPr lang="ru-RU" sz="800" b="1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500" b="1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 smtClean="0"/>
              <a:t>предоставление  возможности использования имущества на льготных условиях, в том числе на безвозмездной основе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5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800" b="1" dirty="0"/>
              <a:t>на уровне каждого муниципального </a:t>
            </a:r>
            <a:r>
              <a:rPr lang="ru-RU" sz="800" b="1" dirty="0" smtClean="0"/>
              <a:t>образования дополнительно предоставляются субсидии и гранты, направленные на поддержку малого и среднего предпринимательства</a:t>
            </a:r>
            <a:endParaRPr lang="ru-RU" sz="500" b="1" dirty="0"/>
          </a:p>
        </p:txBody>
      </p:sp>
      <p:pic>
        <p:nvPicPr>
          <p:cNvPr id="10" name="Picture 3076" descr="D:\2005\Проекты\Совет Федерации 2005-02-25\ger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2001" y="334711"/>
            <a:ext cx="467713" cy="65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4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FF5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7395" y="401928"/>
            <a:ext cx="295232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ЛОУХСКИЙ РАЙОН – ТЕРРТИТОРИЯ АРКТИЧЕСКОЙ ЗОНЫ РФ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1695" y="509648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РЕСПУБЛИКА КАРЕЛИЯ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8214" y="4925657"/>
            <a:ext cx="2895600" cy="273844"/>
          </a:xfrm>
        </p:spPr>
        <p:txBody>
          <a:bodyPr/>
          <a:lstStyle/>
          <a:p>
            <a:r>
              <a:rPr lang="ru-RU" sz="1100" dirty="0" smtClean="0">
                <a:solidFill>
                  <a:schemeClr val="bg1"/>
                </a:solidFill>
              </a:rPr>
              <a:t>24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10" name="Picture 3076" descr="D:\2005\Проекты\Совет Федерации 2005-02-25\ger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2001" y="334711"/>
            <a:ext cx="467713" cy="65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sun9-30.userapi.com/RC8ebRXUdVBU3BUHsF3XrC8DgyvtMTq701SqJQ/Jly8rXyj4A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93" y="1203598"/>
            <a:ext cx="6511327" cy="334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7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FF5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7394" y="401928"/>
            <a:ext cx="31564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НАЛОГОВЫЕ ЛЬГОТЫ ДЛЯ РЕЗИДЕНТОВ АРКТИЧЕСКОЙ ЗОНЫ РФ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1695" y="509648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РЕСПУБЛИКА КАРЕЛИЯ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8214" y="4925657"/>
            <a:ext cx="2895600" cy="273844"/>
          </a:xfrm>
        </p:spPr>
        <p:txBody>
          <a:bodyPr/>
          <a:lstStyle/>
          <a:p>
            <a:r>
              <a:rPr lang="ru-RU" sz="1100" dirty="0" smtClean="0">
                <a:solidFill>
                  <a:schemeClr val="bg1"/>
                </a:solidFill>
              </a:rPr>
              <a:t>24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10" name="Picture 3076" descr="D:\2005\Проекты\Совет Федерации 2005-02-25\ger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2001" y="334711"/>
            <a:ext cx="467713" cy="65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059581"/>
            <a:ext cx="856895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Налог </a:t>
            </a:r>
            <a:r>
              <a:rPr lang="ru-RU" sz="1400" b="1" dirty="0"/>
              <a:t>на </a:t>
            </a:r>
            <a:r>
              <a:rPr lang="ru-RU" sz="1400" b="1" dirty="0" smtClean="0"/>
              <a:t>прибыль.</a:t>
            </a:r>
            <a:r>
              <a:rPr lang="ru-RU" sz="1400" dirty="0" smtClean="0"/>
              <a:t> Ставка: 0</a:t>
            </a:r>
            <a:r>
              <a:rPr lang="ru-RU" sz="1400" dirty="0"/>
              <a:t>% на 10 </a:t>
            </a:r>
            <a:r>
              <a:rPr lang="ru-RU" sz="1400" dirty="0" smtClean="0"/>
              <a:t>лет(федеральная часть) с </a:t>
            </a:r>
            <a:r>
              <a:rPr lang="ru-RU" sz="1400" dirty="0"/>
              <a:t>момента получения первой прибыли.</a:t>
            </a:r>
            <a:br>
              <a:rPr lang="ru-RU" sz="1400" dirty="0"/>
            </a:br>
            <a:r>
              <a:rPr lang="ru-RU" sz="1400" dirty="0"/>
              <a:t>Не распространяется на проекты в области добычи твердых полезных ископаемых.</a:t>
            </a:r>
            <a:br>
              <a:rPr lang="ru-RU" sz="1400" dirty="0"/>
            </a:br>
            <a:r>
              <a:rPr lang="ru-RU" sz="1400" i="1" dirty="0"/>
              <a:t>Региональные льготы будут установлены до конца 2020 г., на обсуждении    льготная ставка на прибыль в размере 0 % - первые 5 лет с момента получения первой прибыли; 5% - последующие 5 лет.</a:t>
            </a:r>
            <a:endParaRPr lang="ru-RU" sz="1400" dirty="0"/>
          </a:p>
          <a:p>
            <a:pPr algn="just"/>
            <a:r>
              <a:rPr lang="ru-RU" sz="1400" b="1" dirty="0"/>
              <a:t>Страховые </a:t>
            </a:r>
            <a:r>
              <a:rPr lang="ru-RU" sz="1400" b="1" dirty="0" smtClean="0"/>
              <a:t>взносы.</a:t>
            </a:r>
            <a:r>
              <a:rPr lang="ru-RU" sz="1400" dirty="0" smtClean="0"/>
              <a:t> Ставка: 7,6</a:t>
            </a:r>
            <a:r>
              <a:rPr lang="ru-RU" sz="1400" dirty="0"/>
              <a:t>% на 10 </a:t>
            </a:r>
            <a:r>
              <a:rPr lang="ru-RU" sz="1400" dirty="0" smtClean="0"/>
              <a:t>лет. Только </a:t>
            </a:r>
            <a:r>
              <a:rPr lang="ru-RU" sz="1400" dirty="0"/>
              <a:t>для новых рабочих мест.</a:t>
            </a:r>
            <a:br>
              <a:rPr lang="ru-RU" sz="1400" dirty="0"/>
            </a:br>
            <a:r>
              <a:rPr lang="ru-RU" sz="1400" dirty="0"/>
              <a:t>Не распространяется на проекты в области добычи полезных ископаемых.</a:t>
            </a:r>
            <a:br>
              <a:rPr lang="ru-RU" sz="1400" dirty="0"/>
            </a:br>
            <a:r>
              <a:rPr lang="ru-RU" sz="1400" dirty="0"/>
              <a:t>Будет действовать через механизм субсидии</a:t>
            </a:r>
            <a:r>
              <a:rPr lang="ru-RU" sz="1400" dirty="0" smtClean="0"/>
              <a:t>.</a:t>
            </a:r>
            <a:endParaRPr lang="ru-RU" sz="1400" dirty="0"/>
          </a:p>
          <a:p>
            <a:pPr algn="just"/>
            <a:r>
              <a:rPr lang="ru-RU" sz="1400" b="1" dirty="0" smtClean="0"/>
              <a:t>НДПИ.</a:t>
            </a:r>
            <a:r>
              <a:rPr lang="ru-RU" sz="1400" dirty="0" smtClean="0"/>
              <a:t> Налоговый </a:t>
            </a:r>
            <a:r>
              <a:rPr lang="ru-RU" sz="1400" dirty="0"/>
              <a:t>вычет в размере, не превышающем 50% НДПИ на сумму инвестиций в инфраструктуру для освоения нового месторождения полезных ископаемых или инвестиций в новые обогатительные и перерабатывающие </a:t>
            </a:r>
            <a:r>
              <a:rPr lang="ru-RU" sz="1400" dirty="0" smtClean="0"/>
              <a:t>мощности. Действует </a:t>
            </a:r>
            <a:r>
              <a:rPr lang="ru-RU" sz="1400" dirty="0"/>
              <a:t>до 31 декабря 2032 г.</a:t>
            </a:r>
          </a:p>
          <a:p>
            <a:pPr algn="just"/>
            <a:r>
              <a:rPr lang="ru-RU" sz="1400" dirty="0"/>
              <a:t> </a:t>
            </a:r>
            <a:r>
              <a:rPr lang="ru-RU" sz="1400" b="1" dirty="0" smtClean="0"/>
              <a:t>Налог </a:t>
            </a:r>
            <a:r>
              <a:rPr lang="ru-RU" sz="1400" b="1" dirty="0"/>
              <a:t>на </a:t>
            </a:r>
            <a:r>
              <a:rPr lang="ru-RU" sz="1400" b="1" dirty="0" smtClean="0"/>
              <a:t>имущество</a:t>
            </a:r>
            <a:r>
              <a:rPr lang="ru-RU" sz="1400" dirty="0" smtClean="0"/>
              <a:t>. </a:t>
            </a:r>
            <a:r>
              <a:rPr lang="ru-RU" sz="1400" i="1" dirty="0" smtClean="0"/>
              <a:t>Региональные </a:t>
            </a:r>
            <a:r>
              <a:rPr lang="ru-RU" sz="1400" i="1" dirty="0"/>
              <a:t>льготы будут установлены до конца 2020 г., на обсуждении льготная </a:t>
            </a:r>
            <a:r>
              <a:rPr lang="ru-RU" sz="1400" i="1" dirty="0" smtClean="0"/>
              <a:t>ставка в </a:t>
            </a:r>
            <a:r>
              <a:rPr lang="ru-RU" sz="1400" i="1" dirty="0"/>
              <a:t>размере 0% - первые 5 лет; 1,1 % - последующие 5 лет.   </a:t>
            </a:r>
            <a:endParaRPr lang="ru-RU" sz="1400" dirty="0"/>
          </a:p>
          <a:p>
            <a:pPr algn="just"/>
            <a:r>
              <a:rPr lang="ru-RU" sz="1400" b="1" dirty="0"/>
              <a:t>Упрощенная система </a:t>
            </a:r>
            <a:r>
              <a:rPr lang="ru-RU" sz="1400" b="1" dirty="0" smtClean="0"/>
              <a:t>налогообложения</a:t>
            </a:r>
            <a:r>
              <a:rPr lang="ru-RU" sz="1400" dirty="0" smtClean="0"/>
              <a:t>. </a:t>
            </a:r>
            <a:r>
              <a:rPr lang="ru-RU" sz="1400" i="1" dirty="0" smtClean="0"/>
              <a:t>Региональные </a:t>
            </a:r>
            <a:r>
              <a:rPr lang="ru-RU" sz="1400" i="1" dirty="0"/>
              <a:t>льготы будут установлены до конца 2020 г., на обсуждении льготная ставка: 1) объектом налогообложения является доходы: 1% - первые 5 лет; 3% - последующие 5 лет; 2) объектом налогообложения является доходы, уменьшенные на величину расходов: 5% - первые 5 лет; 7% – последующие 5 лет</a:t>
            </a:r>
            <a:r>
              <a:rPr lang="ru-RU" sz="1400" i="1" dirty="0" smtClean="0"/>
              <a:t>.</a:t>
            </a:r>
            <a:endParaRPr lang="ru-RU" sz="1400" dirty="0"/>
          </a:p>
          <a:p>
            <a:pPr algn="just"/>
            <a:r>
              <a:rPr lang="ru-RU" sz="1400" b="1" dirty="0"/>
              <a:t>Налог на </a:t>
            </a:r>
            <a:r>
              <a:rPr lang="ru-RU" sz="1400" b="1" dirty="0" smtClean="0"/>
              <a:t>землю.</a:t>
            </a:r>
            <a:r>
              <a:rPr lang="ru-RU" sz="1400" dirty="0" smtClean="0"/>
              <a:t> </a:t>
            </a:r>
            <a:r>
              <a:rPr lang="ru-RU" sz="1400" i="1" dirty="0" smtClean="0"/>
              <a:t>Местные </a:t>
            </a:r>
            <a:r>
              <a:rPr lang="ru-RU" sz="1400" i="1" dirty="0"/>
              <a:t>льготы будут установлены до конца 2020 г., на обсуждении льготная ставка в размере 0% в течение 3 лет с момента получения статуса резидента </a:t>
            </a:r>
            <a:r>
              <a:rPr lang="ru-RU" sz="1400" i="1" dirty="0" smtClean="0"/>
              <a:t>АЗ РФ.</a:t>
            </a:r>
            <a:endParaRPr lang="ru-RU" sz="1400" dirty="0"/>
          </a:p>
          <a:p>
            <a:pPr algn="just"/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0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FF5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7395" y="401928"/>
            <a:ext cx="295232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КАК СТАТЬ РЕЗИДЕНТОМ АРКТИЧЕСКОЙ ЗОНЫ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1695" y="509648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РЕСПУБЛИКА КАРЕЛИЯ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8214" y="4925657"/>
            <a:ext cx="2895600" cy="273844"/>
          </a:xfrm>
        </p:spPr>
        <p:txBody>
          <a:bodyPr/>
          <a:lstStyle/>
          <a:p>
            <a:r>
              <a:rPr lang="ru-RU" sz="1100" dirty="0" smtClean="0">
                <a:solidFill>
                  <a:schemeClr val="bg1"/>
                </a:solidFill>
              </a:rPr>
              <a:t>24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10" name="Picture 3076" descr="D:\2005\Проекты\Совет Федерации 2005-02-25\ger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2001" y="334711"/>
            <a:ext cx="467713" cy="65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5576" y="2304043"/>
            <a:ext cx="7704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Инвестиционный портал Арктической зоны </a:t>
            </a:r>
            <a:r>
              <a:rPr lang="ru-RU" dirty="0" smtClean="0"/>
              <a:t>России -  </a:t>
            </a:r>
            <a:r>
              <a:rPr lang="ru-RU" dirty="0"/>
              <a:t>https://arctic-russia.ru/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13159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Возможность получения статуса резидента Арктической зоны Российской Федерации установлена Федеральным законом от 13 июля 2020 года №193-ФЗ «О государственной поддержке предпринимательской деятельности в Арктической зоне Российской Федерации».</a:t>
            </a:r>
            <a:endParaRPr lang="ru-RU" dirty="0"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5829" y="2787774"/>
            <a:ext cx="86573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Управляющая компания арктических территорий Республики Карелия -АО «Корпорация развития Республики Карелия</a:t>
            </a:r>
            <a:r>
              <a:rPr lang="ru-RU" dirty="0" smtClean="0"/>
              <a:t>»</a:t>
            </a:r>
            <a:r>
              <a:rPr lang="ru-RU" i="1" dirty="0" smtClean="0"/>
              <a:t>:</a:t>
            </a:r>
            <a:r>
              <a:rPr lang="ru-RU" dirty="0" smtClean="0"/>
              <a:t> 8 </a:t>
            </a:r>
            <a:r>
              <a:rPr lang="ru-RU" dirty="0"/>
              <a:t>(8142) 44-54-00           </a:t>
            </a:r>
            <a:r>
              <a:rPr lang="en-US" dirty="0"/>
              <a:t>arctic</a:t>
            </a:r>
            <a:r>
              <a:rPr lang="ru-RU" dirty="0"/>
              <a:t>@kr-rk.ru</a:t>
            </a:r>
          </a:p>
          <a:p>
            <a:endParaRPr lang="ru-RU" dirty="0"/>
          </a:p>
          <a:p>
            <a:r>
              <a:rPr lang="ru-RU" dirty="0"/>
              <a:t>Орган исполнительной власти, курирующий арктическое направление – Министерство экономического развития и промышленности Республики Карелия </a:t>
            </a:r>
          </a:p>
          <a:p>
            <a:r>
              <a:rPr lang="ru-RU" dirty="0" smtClean="0"/>
              <a:t>8 </a:t>
            </a:r>
            <a:r>
              <a:rPr lang="ru-RU" dirty="0"/>
              <a:t>(8142) 79-23-42     </a:t>
            </a:r>
            <a:r>
              <a:rPr lang="en-US" dirty="0"/>
              <a:t>economy</a:t>
            </a:r>
            <a:r>
              <a:rPr lang="ru-RU" dirty="0"/>
              <a:t>.</a:t>
            </a:r>
            <a:r>
              <a:rPr lang="en-US" dirty="0" err="1"/>
              <a:t>karelia</a:t>
            </a:r>
            <a:r>
              <a:rPr lang="ru-RU" dirty="0"/>
              <a:t>.</a:t>
            </a:r>
            <a:r>
              <a:rPr lang="en-US" dirty="0" err="1" smtClean="0"/>
              <a:t>ru</a:t>
            </a:r>
            <a:endParaRPr lang="ru-RU" dirty="0"/>
          </a:p>
          <a:p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590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2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2509" y="472820"/>
            <a:ext cx="3155287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Полезная информация для инвестора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31590"/>
            <a:ext cx="3150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Министерство экономического развития и промышленности Республики Карелия</a:t>
            </a:r>
          </a:p>
          <a:p>
            <a:r>
              <a:rPr lang="ru-RU" sz="800" dirty="0"/>
              <a:t>185028, Республика Карелия, г. Петрозаводск, ул. Андропова, </a:t>
            </a:r>
            <a:r>
              <a:rPr lang="ru-RU" sz="800" dirty="0" smtClean="0"/>
              <a:t>д.2</a:t>
            </a:r>
          </a:p>
          <a:p>
            <a:r>
              <a:rPr lang="ru-RU" sz="800" b="1" dirty="0"/>
              <a:t>Телефон </a:t>
            </a:r>
            <a:r>
              <a:rPr lang="ru-RU" sz="800" dirty="0"/>
              <a:t>8 (8142) 79-23-00</a:t>
            </a:r>
          </a:p>
          <a:p>
            <a:r>
              <a:rPr lang="ru-RU" sz="800" dirty="0" smtClean="0"/>
              <a:t>E-</a:t>
            </a:r>
            <a:r>
              <a:rPr lang="ru-RU" sz="800" dirty="0" err="1" smtClean="0"/>
              <a:t>mail</a:t>
            </a:r>
            <a:r>
              <a:rPr lang="ru-RU" sz="800" dirty="0"/>
              <a:t>: </a:t>
            </a:r>
            <a:r>
              <a:rPr lang="ru-RU" sz="800" dirty="0">
                <a:hlinkClick r:id="rId3"/>
              </a:rPr>
              <a:t>economy@karelia.ru</a:t>
            </a:r>
            <a:endParaRPr lang="ru-RU" sz="800" dirty="0"/>
          </a:p>
          <a:p>
            <a:r>
              <a:rPr lang="ru-RU" sz="800" dirty="0"/>
              <a:t>Официальный сайт - </a:t>
            </a:r>
            <a:r>
              <a:rPr lang="ru-RU" sz="800" dirty="0">
                <a:hlinkClick r:id="rId4"/>
              </a:rPr>
              <a:t>http://economy.karelia.ru</a:t>
            </a:r>
            <a:endParaRPr lang="ru-RU" sz="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262" y="2007881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АО «Корпорация развития Республики Карелия</a:t>
            </a:r>
            <a:r>
              <a:rPr lang="ru-RU" sz="800" b="1" dirty="0" smtClean="0"/>
              <a:t>»</a:t>
            </a:r>
          </a:p>
          <a:p>
            <a:r>
              <a:rPr lang="ru-RU" sz="800" dirty="0"/>
              <a:t>Республика Карелия, г. Петрозаводск, наб. </a:t>
            </a:r>
            <a:r>
              <a:rPr lang="ru-RU" sz="800" dirty="0" err="1"/>
              <a:t>Гюллинга</a:t>
            </a:r>
            <a:r>
              <a:rPr lang="ru-RU" sz="800" dirty="0"/>
              <a:t>, 11 (Бизнес-инкубатор, офис 19</a:t>
            </a:r>
            <a:r>
              <a:rPr lang="ru-RU" sz="800" dirty="0" smtClean="0"/>
              <a:t>) </a:t>
            </a:r>
          </a:p>
          <a:p>
            <a:r>
              <a:rPr lang="ru-RU" sz="800" b="1" cap="all" dirty="0" smtClean="0"/>
              <a:t>ТЕЛЕФОН </a:t>
            </a:r>
            <a:r>
              <a:rPr lang="ru-RU" sz="800" b="1" cap="all" dirty="0"/>
              <a:t>И </a:t>
            </a:r>
            <a:r>
              <a:rPr lang="ru-RU" sz="800" b="1" cap="all" dirty="0" smtClean="0"/>
              <a:t>ФАКС: </a:t>
            </a:r>
            <a:r>
              <a:rPr lang="ru-RU" sz="800" dirty="0" smtClean="0">
                <a:hlinkClick r:id="rId5"/>
              </a:rPr>
              <a:t>8 </a:t>
            </a:r>
            <a:r>
              <a:rPr lang="ru-RU" sz="800" dirty="0">
                <a:hlinkClick r:id="rId5"/>
              </a:rPr>
              <a:t>(8142) 44-54-00</a:t>
            </a:r>
            <a:endParaRPr lang="ru-RU" sz="800" dirty="0"/>
          </a:p>
          <a:p>
            <a:r>
              <a:rPr lang="ru-RU" sz="800" b="1" cap="all" dirty="0"/>
              <a:t>ЭЛЕКТРОННАЯ </a:t>
            </a:r>
            <a:r>
              <a:rPr lang="ru-RU" sz="800" b="1" cap="all" dirty="0" smtClean="0"/>
              <a:t>ПОЧТА: </a:t>
            </a:r>
            <a:r>
              <a:rPr lang="en-US" sz="800" dirty="0" smtClean="0">
                <a:hlinkClick r:id="rId6"/>
              </a:rPr>
              <a:t>info@kr-rk.ru</a:t>
            </a:r>
            <a:endParaRPr lang="en-US" sz="800" dirty="0"/>
          </a:p>
          <a:p>
            <a:endParaRPr lang="ru-RU" sz="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715766"/>
            <a:ext cx="3510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Общественная приёмная Уполномоченного по защите прав предпринимателей Республики Карелия</a:t>
            </a:r>
          </a:p>
          <a:p>
            <a:r>
              <a:rPr lang="ru-RU" sz="800" dirty="0"/>
              <a:t>Республика Карелия,</a:t>
            </a:r>
            <a:br>
              <a:rPr lang="ru-RU" sz="800" dirty="0"/>
            </a:br>
            <a:r>
              <a:rPr lang="ru-RU" sz="800" dirty="0"/>
              <a:t>г. </a:t>
            </a:r>
            <a:r>
              <a:rPr lang="ru-RU" sz="800" dirty="0" smtClean="0"/>
              <a:t>Петрозаводск, наб</a:t>
            </a:r>
            <a:r>
              <a:rPr lang="ru-RU" sz="800" dirty="0"/>
              <a:t>. </a:t>
            </a:r>
            <a:r>
              <a:rPr lang="ru-RU" sz="800" dirty="0" err="1"/>
              <a:t>Гюллинга</a:t>
            </a:r>
            <a:r>
              <a:rPr lang="ru-RU" sz="800" dirty="0"/>
              <a:t>, 11 (</a:t>
            </a:r>
            <a:r>
              <a:rPr lang="ru-RU" sz="800" dirty="0" err="1"/>
              <a:t>каб</a:t>
            </a:r>
            <a:r>
              <a:rPr lang="ru-RU" sz="800" dirty="0"/>
              <a:t>. 1)</a:t>
            </a:r>
          </a:p>
          <a:p>
            <a:r>
              <a:rPr lang="ru-RU" sz="800" dirty="0"/>
              <a:t>(8142) 78-08-37</a:t>
            </a:r>
            <a:r>
              <a:rPr lang="ru-RU" sz="800" dirty="0" smtClean="0"/>
              <a:t>, (</a:t>
            </a:r>
            <a:r>
              <a:rPr lang="ru-RU" sz="800" dirty="0"/>
              <a:t>8142) 67-20-53</a:t>
            </a:r>
          </a:p>
          <a:p>
            <a:r>
              <a:rPr lang="ru-RU" sz="800" dirty="0">
                <a:hlinkClick r:id="rId7"/>
              </a:rPr>
              <a:t>ombudsmanbiz@gov.karelia.ru</a:t>
            </a:r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509" y="3651869"/>
            <a:ext cx="40134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Фонд по содействию кредитованию субъектов малого и среднего предпринимательства Республики Карелия </a:t>
            </a:r>
            <a:r>
              <a:rPr lang="ru-RU" sz="800" dirty="0"/>
              <a:t>(микрокредитная компания) </a:t>
            </a:r>
            <a:endParaRPr lang="ru-RU" sz="800" dirty="0" smtClean="0"/>
          </a:p>
          <a:p>
            <a:r>
              <a:rPr lang="ru-RU" sz="800" dirty="0" smtClean="0"/>
              <a:t>185005</a:t>
            </a:r>
            <a:r>
              <a:rPr lang="ru-RU" sz="800" dirty="0"/>
              <a:t>, г. </a:t>
            </a:r>
            <a:r>
              <a:rPr lang="ru-RU" sz="800" dirty="0" err="1" smtClean="0"/>
              <a:t>Петрозаводск,наб</a:t>
            </a:r>
            <a:r>
              <a:rPr lang="ru-RU" sz="800" dirty="0"/>
              <a:t>. </a:t>
            </a:r>
            <a:r>
              <a:rPr lang="ru-RU" sz="800" dirty="0" err="1"/>
              <a:t>Гюллинга</a:t>
            </a:r>
            <a:r>
              <a:rPr lang="ru-RU" sz="800" dirty="0"/>
              <a:t> 11, оф. 11, 18</a:t>
            </a:r>
          </a:p>
          <a:p>
            <a:r>
              <a:rPr lang="ru-RU" sz="800" dirty="0"/>
              <a:t>Тел.: 8 (8142) 67-20-61; 67-20-51</a:t>
            </a:r>
          </a:p>
          <a:p>
            <a:r>
              <a:rPr lang="ru-RU" sz="800" dirty="0"/>
              <a:t>E-</a:t>
            </a:r>
            <a:r>
              <a:rPr lang="ru-RU" sz="800" dirty="0" err="1"/>
              <a:t>mail</a:t>
            </a:r>
            <a:r>
              <a:rPr lang="ru-RU" sz="800" dirty="0"/>
              <a:t>: </a:t>
            </a:r>
            <a:r>
              <a:rPr lang="ru-RU" sz="800" dirty="0">
                <a:hlinkClick r:id="rId8"/>
              </a:rPr>
              <a:t>fsk.karelia@yandex.ru</a:t>
            </a:r>
            <a:endParaRPr lang="ru-RU" sz="800" dirty="0"/>
          </a:p>
          <a:p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203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b="1" dirty="0"/>
              <a:t>Бизнес-инкубатор Республики Карелия:</a:t>
            </a:r>
          </a:p>
          <a:p>
            <a:r>
              <a:rPr lang="ru-RU" sz="800" dirty="0"/>
              <a:t>Адрес: РК, г. Петрозаводск, наб. </a:t>
            </a:r>
            <a:r>
              <a:rPr lang="ru-RU" sz="800" dirty="0" err="1"/>
              <a:t>Гюллинга</a:t>
            </a:r>
            <a:r>
              <a:rPr lang="ru-RU" sz="800" dirty="0"/>
              <a:t>, д. 11</a:t>
            </a:r>
          </a:p>
          <a:p>
            <a:r>
              <a:rPr lang="ru-RU" sz="800" dirty="0"/>
              <a:t>Телефон: </a:t>
            </a:r>
            <a:r>
              <a:rPr lang="en-US" sz="800" dirty="0"/>
              <a:t>8142-</a:t>
            </a:r>
            <a:r>
              <a:rPr lang="ru-RU" sz="800" dirty="0"/>
              <a:t>672031; </a:t>
            </a:r>
            <a:endParaRPr lang="ru-RU" sz="800" dirty="0" smtClean="0"/>
          </a:p>
          <a:p>
            <a:r>
              <a:rPr lang="en-US" sz="800" dirty="0" smtClean="0"/>
              <a:t>E</a:t>
            </a:r>
            <a:r>
              <a:rPr lang="ru-RU" sz="800" dirty="0"/>
              <a:t>-</a:t>
            </a:r>
            <a:r>
              <a:rPr lang="ru-RU" sz="800" dirty="0" err="1"/>
              <a:t>mail</a:t>
            </a:r>
            <a:r>
              <a:rPr lang="ru-RU" sz="800" dirty="0"/>
              <a:t>: </a:t>
            </a:r>
            <a:r>
              <a:rPr lang="ru-RU" sz="800" dirty="0">
                <a:hlinkClick r:id="rId9"/>
              </a:rPr>
              <a:t>info@binrk.ru</a:t>
            </a:r>
            <a:r>
              <a:rPr lang="ru-RU" sz="800" dirty="0"/>
              <a:t>; Сайт: http://www.binrk.ru/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1851670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Гарантийный фонд Республики Карелия (фонд поручительств):</a:t>
            </a:r>
          </a:p>
          <a:p>
            <a:r>
              <a:rPr lang="ru-RU" sz="800" dirty="0"/>
              <a:t>Адрес: РК, </a:t>
            </a:r>
            <a:r>
              <a:rPr lang="ru-RU" sz="800" dirty="0" err="1"/>
              <a:t>г.Петрозаводск</a:t>
            </a:r>
            <a:r>
              <a:rPr lang="ru-RU" sz="800" dirty="0"/>
              <a:t> , наб. </a:t>
            </a:r>
            <a:r>
              <a:rPr lang="ru-RU" sz="800" dirty="0" err="1"/>
              <a:t>Гюллинга</a:t>
            </a:r>
            <a:r>
              <a:rPr lang="ru-RU" sz="800" dirty="0"/>
              <a:t> , д. 11, оф. 17</a:t>
            </a:r>
            <a:br>
              <a:rPr lang="ru-RU" sz="800" dirty="0"/>
            </a:br>
            <a:r>
              <a:rPr lang="ru-RU" sz="800" dirty="0"/>
              <a:t>Телефон: 8142</a:t>
            </a:r>
            <a:r>
              <a:rPr lang="en-US" sz="800" dirty="0"/>
              <a:t>-</a:t>
            </a:r>
            <a:r>
              <a:rPr lang="ru-RU" sz="800" dirty="0"/>
              <a:t>67-20-61; </a:t>
            </a:r>
            <a:endParaRPr lang="ru-RU" sz="800" dirty="0" smtClean="0"/>
          </a:p>
          <a:p>
            <a:r>
              <a:rPr lang="en-US" sz="800" dirty="0" smtClean="0"/>
              <a:t>E-mail</a:t>
            </a:r>
            <a:r>
              <a:rPr lang="ru-RU" sz="800" dirty="0"/>
              <a:t>: </a:t>
            </a:r>
            <a:r>
              <a:rPr lang="en-US" sz="800" dirty="0">
                <a:hlinkClick r:id="rId10"/>
              </a:rPr>
              <a:t>gar.fond@yandex.ru</a:t>
            </a:r>
            <a:r>
              <a:rPr lang="ru-RU" sz="800" dirty="0"/>
              <a:t>; Сайт: </a:t>
            </a:r>
            <a:r>
              <a:rPr lang="en-US" sz="800" dirty="0"/>
              <a:t>http</a:t>
            </a:r>
            <a:r>
              <a:rPr lang="ru-RU" sz="800" dirty="0"/>
              <a:t>:</a:t>
            </a:r>
            <a:r>
              <a:rPr lang="en-US" sz="800" dirty="0"/>
              <a:t>//garfond.karelia.ru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47092" y="2425116"/>
            <a:ext cx="3084191" cy="84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Региональный центр координации поддержки экспортно-ориентированных субъектов малого и среднего предпринимательства:</a:t>
            </a:r>
            <a:endParaRPr lang="en-US" sz="800" b="1" dirty="0"/>
          </a:p>
          <a:p>
            <a:r>
              <a:rPr lang="ru-RU" sz="800" dirty="0"/>
              <a:t>Адрес: 185031, г. Петрозаводск, </a:t>
            </a:r>
            <a:r>
              <a:rPr lang="ru-RU" sz="800" dirty="0" smtClean="0"/>
              <a:t>наб. </a:t>
            </a:r>
            <a:r>
              <a:rPr lang="ru-RU" sz="800" dirty="0" err="1" smtClean="0"/>
              <a:t>Гюллинга</a:t>
            </a:r>
            <a:r>
              <a:rPr lang="ru-RU" sz="800" dirty="0" smtClean="0"/>
              <a:t>, 11</a:t>
            </a: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>Телефон: (8142)672064; </a:t>
            </a:r>
            <a:endParaRPr lang="ru-RU" sz="800" dirty="0" smtClean="0"/>
          </a:p>
          <a:p>
            <a:r>
              <a:rPr lang="en-US" sz="800" dirty="0" smtClean="0"/>
              <a:t>E</a:t>
            </a:r>
            <a:r>
              <a:rPr lang="ru-RU" sz="800" dirty="0"/>
              <a:t>-</a:t>
            </a:r>
            <a:r>
              <a:rPr lang="ru-RU" sz="800" dirty="0" err="1"/>
              <a:t>mail</a:t>
            </a:r>
            <a:r>
              <a:rPr lang="ru-RU" sz="800" dirty="0"/>
              <a:t>: </a:t>
            </a:r>
            <a:r>
              <a:rPr lang="ru-RU" sz="800" dirty="0">
                <a:hlinkClick r:id="rId11"/>
              </a:rPr>
              <a:t>exportrk@mail.ru</a:t>
            </a:r>
            <a:r>
              <a:rPr lang="ru-RU" sz="800" dirty="0"/>
              <a:t>; Сайт: http://export10.ru/  </a:t>
            </a:r>
            <a:endParaRPr lang="en-US" sz="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35125" y="3375668"/>
            <a:ext cx="3024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Инвестиционный портал Республики Карелия</a:t>
            </a:r>
            <a:r>
              <a:rPr lang="ru-RU" sz="800" b="1" dirty="0" smtClean="0"/>
              <a:t>:</a:t>
            </a:r>
          </a:p>
          <a:p>
            <a:r>
              <a:rPr lang="ru-RU" sz="800" b="1" dirty="0" smtClean="0"/>
              <a:t> </a:t>
            </a:r>
            <a:r>
              <a:rPr lang="ru-RU" sz="800" b="1" dirty="0">
                <a:hlinkClick r:id="rId12"/>
              </a:rPr>
              <a:t>http://kareliainvest.ru/</a:t>
            </a:r>
            <a:endParaRPr lang="ru-RU" sz="800" b="1" dirty="0"/>
          </a:p>
        </p:txBody>
      </p:sp>
      <p:pic>
        <p:nvPicPr>
          <p:cNvPr id="14" name="Picture 2" descr="http://cbc-spb.com/uploads/location/cbc_news99_301017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561" y="4487786"/>
            <a:ext cx="1552491" cy="6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6" y="4499782"/>
            <a:ext cx="1908365" cy="576064"/>
          </a:xfrm>
          <a:prstGeom prst="rect">
            <a:avLst/>
          </a:prstGeom>
          <a:solidFill>
            <a:schemeClr val="tx2"/>
          </a:solidFill>
          <a:extLst/>
        </p:spPr>
      </p:pic>
      <p:pic>
        <p:nvPicPr>
          <p:cNvPr id="16" name="Picture 4" descr="http://infobox.city/images/upload/2015070722171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153" y="4506381"/>
            <a:ext cx="1386408" cy="60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im0-tub-ru.yandex.net/i?id=1ba00435b0ee9ed71c22573ea20338e7-l&amp;n=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12" y="4506381"/>
            <a:ext cx="196064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139952" y="3867894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Многофункциональный центр предоставления государственных и муниципальных </a:t>
            </a:r>
            <a:r>
              <a:rPr lang="ru-RU" sz="800" b="1" dirty="0" smtClean="0"/>
              <a:t>услуг</a:t>
            </a:r>
          </a:p>
          <a:p>
            <a:r>
              <a:rPr lang="ru-RU" sz="800" dirty="0" smtClean="0"/>
              <a:t>г. Петрозаводск, </a:t>
            </a:r>
            <a:r>
              <a:rPr lang="ru-RU" sz="800" dirty="0" err="1" smtClean="0"/>
              <a:t>наб</a:t>
            </a:r>
            <a:r>
              <a:rPr lang="ru-RU" sz="800" dirty="0" smtClean="0"/>
              <a:t>. </a:t>
            </a:r>
            <a:r>
              <a:rPr lang="ru-RU" sz="800" dirty="0" err="1" smtClean="0"/>
              <a:t>Гюллинга</a:t>
            </a:r>
            <a:r>
              <a:rPr lang="ru-RU" sz="800" dirty="0" smtClean="0"/>
              <a:t>, 11</a:t>
            </a:r>
          </a:p>
          <a:p>
            <a:r>
              <a:rPr lang="ru-RU" sz="800" dirty="0" smtClean="0"/>
              <a:t>Ул. Калинина, 1</a:t>
            </a:r>
            <a:endParaRPr lang="ru-RU" sz="800" dirty="0"/>
          </a:p>
        </p:txBody>
      </p:sp>
      <p:pic>
        <p:nvPicPr>
          <p:cNvPr id="18" name="Picture 4" descr="http://www.gov.karelia.ru/Images1/left7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87" y="4471263"/>
            <a:ext cx="2088232" cy="64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561695" y="509648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РЕСПУБЛИКА КАРЕЛИЯ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3076" descr="D:\2005\Проекты\Совет Федерации 2005-02-25\gerb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12001" y="334711"/>
            <a:ext cx="467713" cy="65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5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08942" y="490151"/>
            <a:ext cx="1275670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СОДЕРЖАНИЕ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fld id="{B19B0651-EE4F-4900-A07F-96A6BFA9D0F0}" type="slidenum">
              <a:rPr lang="ru-RU" sz="1050" b="1" smtClean="0">
                <a:solidFill>
                  <a:prstClr val="white"/>
                </a:solidFill>
              </a:rPr>
              <a:pPr/>
              <a:t>3</a:t>
            </a:fld>
            <a:endParaRPr lang="ru-RU" sz="1050" b="1" dirty="0">
              <a:solidFill>
                <a:prstClr val="white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3544"/>
              </p:ext>
            </p:extLst>
          </p:nvPr>
        </p:nvGraphicFramePr>
        <p:xfrm>
          <a:off x="1079612" y="1275606"/>
          <a:ext cx="6984776" cy="3608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576064"/>
              </a:tblGrid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ОБЩАЯ ИНФОРМАЦИЯ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4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ГЕОГРАФИЧЕСКОЕ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</a:rPr>
                        <a:t> ПОЛОЖЕНИЕ</a:t>
                      </a: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5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ИСТОРИЧЕСКАЯ СПРАВКА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6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ПРИРОДНО-РЕСУРСНЫЙ ПОТЕНЦИАЛ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7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317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ОСНОВНЫЕ ПОКАЗАТЕЛИ СОЦИАЛЬНО-ЭКОНОМИЧЕСКОГО РАЗВИТИЯ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9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ИНФРАСТРУКТУРА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14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КУЛЬТУРА И ТУРИЗМ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18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КОНКУРЕНТНЫЕ ПРЕИМУЩЕСТВА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19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РЕАЛИЗОВАННЫЕ  И РЕАЛИЗУЕМЫЕ ИНВЕСТИЦИОННЫЕ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</a:rPr>
                        <a:t> ПРОЕКТЫ</a:t>
                      </a: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21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ИНФОРМАЦИЯ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</a:rPr>
                        <a:t> ДЛЯ ИНВЕСТОРОВ</a:t>
                      </a: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23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ИНВЕСТИЦИОННЫЕ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</a:rPr>
                        <a:t> ПРЕДЛОЖЕНИЯ ДЛЯ ИНВЕСТОРОВ</a:t>
                      </a: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26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ИНВЕСТИЦИОННО-ПРИВЛЕКАТЕЛЬНЫЕ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</a:rPr>
                        <a:t> ЗЕМЕЛЬНЫЕ УЧАСТКИ И ПРОМЫШЛЕННЫЕ ПЛОЩАДКИ</a:t>
                      </a:r>
                      <a:endParaRPr lang="ru-RU" sz="1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31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  <a:tr h="2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КОНТАКТЫ</a:t>
                      </a:r>
                    </a:p>
                  </a:txBody>
                  <a:tcPr>
                    <a:lnL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</a:rPr>
                        <a:t>41</a:t>
                      </a:r>
                      <a:endParaRPr lang="ru-RU" sz="1200" b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46C2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C246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 descr="Лоухи_район_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20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7824" y="1779663"/>
            <a:ext cx="6160820" cy="18722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175849" y="2067694"/>
            <a:ext cx="4697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ИНВЕСТИЦИОННЫЕ ПРЕДЛОЖЕНИЯ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ДЛЯ ИНВЕСТОРОВ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FF5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78427"/>
              </p:ext>
            </p:extLst>
          </p:nvPr>
        </p:nvGraphicFramePr>
        <p:xfrm>
          <a:off x="281297" y="1132845"/>
          <a:ext cx="4394717" cy="3759095"/>
        </p:xfrm>
        <a:graphic>
          <a:graphicData uri="http://schemas.openxmlformats.org/drawingml/2006/table">
            <a:tbl>
              <a:tblPr/>
              <a:tblGrid>
                <a:gridCol w="1288127"/>
                <a:gridCol w="3106590"/>
              </a:tblGrid>
              <a:tr h="45444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</a:rPr>
                        <a:t>Строительство спортивно-туристского горнолыжного комплекса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305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ОТРАСЛЕВАЯ ПРИНАДЛЕЖНОСТЬ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Туризм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 РЕАЛИЗАЦИИ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</a:rPr>
                        <a:t>г. </a:t>
                      </a:r>
                      <a:r>
                        <a:rPr lang="ru-RU" altLang="ru-RU" sz="900" b="1" dirty="0" err="1" smtClean="0">
                          <a:solidFill>
                            <a:schemeClr val="tx1"/>
                          </a:solidFill>
                        </a:rPr>
                        <a:t>Пяйнур</a:t>
                      </a: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altLang="ru-RU" sz="900" b="1" dirty="0" err="1" smtClean="0">
                          <a:solidFill>
                            <a:schemeClr val="tx1"/>
                          </a:solidFill>
                        </a:rPr>
                        <a:t>Пяйнуорунен</a:t>
                      </a: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СРОКИ РЕАЛИЗАЦИИ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1" dirty="0" smtClean="0">
                          <a:solidFill>
                            <a:schemeClr val="tx1"/>
                          </a:solidFill>
                        </a:rPr>
                        <a:t>Планируемый срок реализации – 4 года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От 700 млн. 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181525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 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гора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Пяйнур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486.5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м.)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р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асположена в северной части Лоухского района на полуострове, омываемом водами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Кумского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водохранилища: на С-В – озеро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Ципринга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на Ю-З –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Пяозеро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Пяйгуба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губа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Пяолакша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 В трёх километрах западнее горы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расположен национальный парк «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Паанаярви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территория которого подходит к государственной границе с Финляндией (30 км от  границы - горнолыжный курорт «Рука»).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Доступность: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2-3 км от дороги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Пяозерский-Зареченск-Кандалакша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близость к современной турбазе «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Ципринга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»; наличие электроэнергии (линия Зашеек – турбаза «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Ципринга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»).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76056" y="149163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ФОТО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ХАРАКТЕРИЗУЮЩЕЕ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ИНВЕСТПРЕДЛОЖЕНИЕ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8214" y="4925657"/>
            <a:ext cx="2895600" cy="273844"/>
          </a:xfrm>
        </p:spPr>
        <p:txBody>
          <a:bodyPr/>
          <a:lstStyle/>
          <a:p>
            <a:r>
              <a:rPr lang="ru-RU" sz="1000" dirty="0" smtClean="0">
                <a:solidFill>
                  <a:schemeClr val="bg1"/>
                </a:solidFill>
              </a:rPr>
              <a:t>27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4" name="Содержимое 7" descr="4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2060" y="1203598"/>
            <a:ext cx="3600400" cy="334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786314" y="4572014"/>
            <a:ext cx="471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Схема размещения объектов инфраструктуры туризма: </a:t>
            </a:r>
            <a:r>
              <a:rPr lang="ru-RU" sz="900" u="sng" dirty="0" smtClean="0">
                <a:hlinkClick r:id="rId7"/>
              </a:rPr>
              <a:t>http://gov.karelia.ru/gov/Power/Ministry/Development/Tourism/Plan/index.html</a:t>
            </a:r>
            <a:r>
              <a:rPr lang="ru-RU" sz="900" dirty="0" smtClean="0"/>
              <a:t>).</a:t>
            </a:r>
            <a:endParaRPr lang="ru-RU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401985"/>
            <a:ext cx="30053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ИНВЕСТИЦИОННЫЕ ПРЕДЛОЖЕНИЯ ДЛЯ ИНВЕСТОРОВ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9" name="Picture 12" descr="Лоухи_район_ГЕРБ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0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FF5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323322"/>
              </p:ext>
            </p:extLst>
          </p:nvPr>
        </p:nvGraphicFramePr>
        <p:xfrm>
          <a:off x="281297" y="1132845"/>
          <a:ext cx="4394717" cy="3738617"/>
        </p:xfrm>
        <a:graphic>
          <a:graphicData uri="http://schemas.openxmlformats.org/drawingml/2006/table">
            <a:tbl>
              <a:tblPr/>
              <a:tblGrid>
                <a:gridCol w="1288127"/>
                <a:gridCol w="3106590"/>
              </a:tblGrid>
              <a:tr h="45444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Создание производства кианитового концентрата и силумина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305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ОТРАСЛЕВАЯ ПРИНАДЛЕЖНОСТЬ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Горно-промышленный комплекс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 РЕАЛИЗАЦИИ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Хизоварское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месторождение (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Лоухский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 РК).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Ближайший населенный пункт – </a:t>
                      </a:r>
                      <a:r>
                        <a:rPr kumimoji="1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п.Сосновый</a:t>
                      </a:r>
                      <a:r>
                        <a:rPr kumimoji="1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(10 км.)</a:t>
                      </a:r>
                      <a:endParaRPr kumimoji="1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СРОКИ РЕАЛИЗАЦИИ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Нет данных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2292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От 3500 млн. 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181525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 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Месторождение отнесено группе государственного резерва с запасами руды категории В+С1 - 2881 тыс. т, категории С2- 1558 тыс. т и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забалансовыми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запасами 21 101 тыс. т. Технология добычи – открытый буровзрывной способ. Месторождение не эксплуатировалось. Отработка месторождения может вестись открытым способом двумя карьерами. По экспертным оценкам, перспективная потребность российских потребителей в огнеупорных материалах, которые целесообразно заменить кианитом, составляет 32,5-47 тысяч тонн в год, в том числе: моторостроение (авиа-, судо-, авто-) 9-12 тыс. т; производство стекловолокна 20-30 тыс. т; производство антипригарных красок 2-3 тыс. т; производство огнеупорных изделий 1,5-2 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тыс.т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00" dirty="0" smtClean="0">
                        <a:effectLst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8214" y="4925657"/>
            <a:ext cx="2895600" cy="273844"/>
          </a:xfrm>
        </p:spPr>
        <p:txBody>
          <a:bodyPr/>
          <a:lstStyle/>
          <a:p>
            <a:r>
              <a:rPr lang="ru-RU" sz="1100" dirty="0" smtClean="0">
                <a:solidFill>
                  <a:schemeClr val="bg1"/>
                </a:solidFill>
              </a:rPr>
              <a:t>28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401985"/>
            <a:ext cx="30053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ИНВЕСТИЦИОННЫЕ ПРЕДЛОЖЕНИЯ ДЛЯ ИНВЕСТОРОВ</a:t>
            </a:r>
          </a:p>
        </p:txBody>
      </p:sp>
      <p:pic>
        <p:nvPicPr>
          <p:cNvPr id="18" name="Picture 12" descr="Лоухи_район_ГЕР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26" y="2278923"/>
            <a:ext cx="4320273" cy="259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южная линза.jpg"/>
          <p:cNvPicPr>
            <a:picLocks noChangeAspect="1"/>
          </p:cNvPicPr>
          <p:nvPr/>
        </p:nvPicPr>
        <p:blipFill>
          <a:blip r:embed="rId8" cstate="print"/>
          <a:srcRect l="1514" t="3125" r="1611" b="3125"/>
          <a:stretch>
            <a:fillRect/>
          </a:stretch>
        </p:blipFill>
        <p:spPr>
          <a:xfrm>
            <a:off x="5960551" y="1093118"/>
            <a:ext cx="3116248" cy="18989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FF5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321714"/>
              </p:ext>
            </p:extLst>
          </p:nvPr>
        </p:nvGraphicFramePr>
        <p:xfrm>
          <a:off x="281297" y="1132845"/>
          <a:ext cx="4394717" cy="3791193"/>
        </p:xfrm>
        <a:graphic>
          <a:graphicData uri="http://schemas.openxmlformats.org/drawingml/2006/table">
            <a:tbl>
              <a:tblPr/>
              <a:tblGrid>
                <a:gridCol w="1288127"/>
                <a:gridCol w="3106590"/>
              </a:tblGrid>
              <a:tr h="45444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месторождения </a:t>
                      </a:r>
                      <a:r>
                        <a:rPr lang="ru-RU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карбонатита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создание  завода по производству цемента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305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ОТРАСЛЕВАЯ ПРИНАДЛЕЖНОСТЬ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Горно-промышленный комплекс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 РЕАЛИЗАЦИИ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Карбонатитовое (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Лоухский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 РК).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Ближайший населенный пункт – </a:t>
                      </a:r>
                      <a:r>
                        <a:rPr kumimoji="1" lang="ru-RU" sz="9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п.Кестеньга</a:t>
                      </a: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(45 км.). Есть производственная площадка.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СРОКИ РЕАЛИЗАЦИИ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Нет данных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23609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Нет данных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181525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 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цемента является одной из важнейших отраслей промышленности, которая стоит в одном ряду с электроэнергетикой, металлургией, химией и машиностроением, определяя экономический потенциал и уровень промышленного развития страны в целом. В рамках проекта возможно одновременное производство дефицитного сырья и дефицитной продукции из него. Благоприятные территориальные условия, а также близость сырья(карбонатных и глинистых пород) создает предпосылки для создания современного производства.</a:t>
                      </a:r>
                      <a:endParaRPr lang="ru-RU" sz="9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8214" y="4925657"/>
            <a:ext cx="2895600" cy="273844"/>
          </a:xfrm>
        </p:spPr>
        <p:txBody>
          <a:bodyPr/>
          <a:lstStyle/>
          <a:p>
            <a:r>
              <a:rPr lang="ru-RU" sz="1100" dirty="0" smtClean="0">
                <a:solidFill>
                  <a:schemeClr val="bg1"/>
                </a:solidFill>
              </a:rPr>
              <a:t>29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16" y="1131590"/>
            <a:ext cx="433802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7544" y="401985"/>
            <a:ext cx="30053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ИНВЕСТИЦИОННЫЕ ПРЕДЛОЖЕНИЯ ДЛЯ ИНВЕСТОРОВ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8" name="Picture 12" descr="Лоухи_район_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86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FF505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3903"/>
              </p:ext>
            </p:extLst>
          </p:nvPr>
        </p:nvGraphicFramePr>
        <p:xfrm>
          <a:off x="281297" y="1132845"/>
          <a:ext cx="4394717" cy="3756336"/>
        </p:xfrm>
        <a:graphic>
          <a:graphicData uri="http://schemas.openxmlformats.org/drawingml/2006/table">
            <a:tbl>
              <a:tblPr/>
              <a:tblGrid>
                <a:gridCol w="1288127"/>
                <a:gridCol w="3106590"/>
              </a:tblGrid>
              <a:tr h="45444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Добыча глины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305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ОТРАСЛЕВАЯ ПРИНАДЛЕЖНОСТЬ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Горно-промышленный комплекс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 РЕАЛИЗАЦИИ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Кумское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Соколозерское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месторождение (</a:t>
                      </a:r>
                      <a:r>
                        <a:rPr lang="ru-RU" sz="9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Лоухский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 РК).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Ближайший населенный пункт – </a:t>
                      </a:r>
                      <a:r>
                        <a:rPr kumimoji="1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п.Кестеньга</a:t>
                      </a:r>
                      <a:endParaRPr kumimoji="1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СРОКИ РЕАЛИЗАЦИИ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Нет данных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30897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Нет данных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  <a:tr h="181525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КРАТКОЕ ОПИСАНИЕ ПРОЕКТА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>
                        <a:alphaModFix amt="78000"/>
                      </a:blip>
                      <a:tile tx="6350000" ty="6350000" sx="28000" sy="30000" flip="none" algn="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Прогнозные ресурсы глинистых пород , кат 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P1+P2 – 1980000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тыс.куб.м. (учтены государственным кадастром, не стоят на балансе). Морские глины развиты в прибрежной полосе Белого моря  и по врезанным речным долинам. Глины – легкоплавки (для изготовления керамических изделий).</a:t>
                      </a:r>
                    </a:p>
                    <a:p>
                      <a:pPr algn="just"/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создания современного производства (цементное производство,  изготовление керамики и пр.).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5">
                        <a:alphaModFix amt="8000"/>
                      </a:blip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8214" y="4925657"/>
            <a:ext cx="2895600" cy="273844"/>
          </a:xfrm>
        </p:spPr>
        <p:txBody>
          <a:bodyPr/>
          <a:lstStyle/>
          <a:p>
            <a:r>
              <a:rPr lang="ru-RU" sz="1100" dirty="0" smtClean="0">
                <a:solidFill>
                  <a:schemeClr val="bg1"/>
                </a:solidFill>
              </a:rPr>
              <a:t>30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26" y="1131590"/>
            <a:ext cx="4168169" cy="373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7544" y="401985"/>
            <a:ext cx="30053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ИНВЕСТИЦИОННЫЕ ПРЕДЛОЖЕНИЯ ДЛЯ ИНВЕСТОРОВ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8" name="Picture 12" descr="Лоухи_район_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12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7824" y="1779663"/>
            <a:ext cx="6160820" cy="1872207"/>
          </a:xfrm>
          <a:prstGeom prst="rect">
            <a:avLst/>
          </a:prstGeom>
          <a:solidFill>
            <a:srgbClr val="F76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131839" y="2023267"/>
            <a:ext cx="6658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ИНВЕСТИЦИОННО-ПРИВЛЕКАТЕЛЬНЫЕ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ЗЕМЕЛЬНЫЕ УЧАСТКИ И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ПРОМЫШЛЕННЫЕ ПЛОЩАДКИ</a:t>
            </a:r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774" y="4981915"/>
            <a:ext cx="9144000" cy="161328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89" y="267551"/>
            <a:ext cx="912991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1049" y="483518"/>
            <a:ext cx="302993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ЗЕМЕЛЬНЫЙ УЧАСТОК</a:t>
            </a:r>
            <a:r>
              <a:rPr lang="ru-RU" sz="1400" b="1" dirty="0">
                <a:solidFill>
                  <a:srgbClr val="00B0F0"/>
                </a:solidFill>
              </a:rPr>
              <a:t> </a:t>
            </a:r>
            <a:r>
              <a:rPr lang="ru-RU" sz="1400" b="1" dirty="0" smtClean="0">
                <a:solidFill>
                  <a:srgbClr val="00B0F0"/>
                </a:solidFill>
              </a:rPr>
              <a:t> (</a:t>
            </a:r>
            <a:r>
              <a:rPr lang="ru-RU" sz="1400" b="1" dirty="0" err="1" smtClean="0">
                <a:solidFill>
                  <a:srgbClr val="00B0F0"/>
                </a:solidFill>
              </a:rPr>
              <a:t>п.Кестеньга</a:t>
            </a:r>
            <a:r>
              <a:rPr lang="ru-RU" sz="1400" b="1" dirty="0" smtClean="0">
                <a:solidFill>
                  <a:srgbClr val="00B0F0"/>
                </a:solidFill>
              </a:rPr>
              <a:t>)</a:t>
            </a: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529949"/>
              </p:ext>
            </p:extLst>
          </p:nvPr>
        </p:nvGraphicFramePr>
        <p:xfrm>
          <a:off x="179512" y="1131590"/>
          <a:ext cx="5265032" cy="3753844"/>
        </p:xfrm>
        <a:graphic>
          <a:graphicData uri="http://schemas.openxmlformats.org/drawingml/2006/table">
            <a:tbl>
              <a:tblPr/>
              <a:tblGrid>
                <a:gridCol w="1800200"/>
                <a:gridCol w="3464832"/>
              </a:tblGrid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Кестеньгское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сельское поселение,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п.Кестеньга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10:18:0100124 (кадастровый квартал)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кв. м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30000 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Земли промышленности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Для производственной деятельности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собственность не разграничена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0207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ИНФРАСТРУКТУРА (наличие подъездных путей)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 км. до федеральной трассы М-18.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30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Земельный участок находятся в  черте населенного пункта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п.Кестеньга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Передача в аренду  на торгах  либо без торгов для реализации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проекта (закон Республики Карелия от 16.07.2015 г. №1921-ЗРК)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Электроэнергия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КАДАСТРОВАЯ 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Не определена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r>
              <a:rPr lang="ru-RU" sz="1050" b="1" dirty="0" smtClean="0">
                <a:solidFill>
                  <a:prstClr val="white"/>
                </a:solidFill>
              </a:rPr>
              <a:t>32</a:t>
            </a:r>
            <a:endParaRPr lang="ru-RU" sz="1050" b="1" dirty="0">
              <a:solidFill>
                <a:prstClr val="white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7262" y="1145306"/>
            <a:ext cx="3459234" cy="315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6228184" y="1419622"/>
            <a:ext cx="2376264" cy="43204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9" name="Picture 12" descr="Лоухи_район_ГЕР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79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774" y="4981915"/>
            <a:ext cx="9144000" cy="161328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67551"/>
            <a:ext cx="9134847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1049" y="483518"/>
            <a:ext cx="302993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ЗЕМЕЛЬНЫЙ УЧАСТОК</a:t>
            </a:r>
            <a:r>
              <a:rPr lang="ru-RU" sz="1400" b="1" dirty="0">
                <a:solidFill>
                  <a:srgbClr val="00B0F0"/>
                </a:solidFill>
              </a:rPr>
              <a:t> </a:t>
            </a:r>
            <a:r>
              <a:rPr lang="ru-RU" sz="1400" b="1" dirty="0" smtClean="0">
                <a:solidFill>
                  <a:srgbClr val="00B0F0"/>
                </a:solidFill>
              </a:rPr>
              <a:t> (</a:t>
            </a:r>
            <a:r>
              <a:rPr lang="ru-RU" sz="1400" b="1" dirty="0" err="1" smtClean="0">
                <a:solidFill>
                  <a:srgbClr val="00B0F0"/>
                </a:solidFill>
              </a:rPr>
              <a:t>п.Кестеньга</a:t>
            </a:r>
            <a:r>
              <a:rPr lang="ru-RU" sz="1400" b="1" dirty="0">
                <a:solidFill>
                  <a:srgbClr val="00B0F0"/>
                </a:solidFill>
              </a:rPr>
              <a:t>)</a:t>
            </a:r>
            <a:endParaRPr lang="ru-RU" sz="1400" b="1" dirty="0" smtClean="0">
              <a:solidFill>
                <a:srgbClr val="00B0F0"/>
              </a:solidFill>
            </a:endParaRP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172147"/>
              </p:ext>
            </p:extLst>
          </p:nvPr>
        </p:nvGraphicFramePr>
        <p:xfrm>
          <a:off x="179512" y="1131590"/>
          <a:ext cx="5265032" cy="3748413"/>
        </p:xfrm>
        <a:graphic>
          <a:graphicData uri="http://schemas.openxmlformats.org/drawingml/2006/table">
            <a:tbl>
              <a:tblPr/>
              <a:tblGrid>
                <a:gridCol w="1800200"/>
                <a:gridCol w="3464832"/>
              </a:tblGrid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Кестеньгское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сельское поселение,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п.Кестеньга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10:18:0100125 (кадастровый квартал)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га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Земли населенных пунктов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Зона земель сельскохозяйственного использования в границах населенного пункта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собственность не разграничена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0207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ИНФРАСТРУКТУРА (наличие подъездных путей)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 км. до федеральной трассы М-18.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30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Земельный участок находятся в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п.Кестеньга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Передача в аренду  на торгах  либо без торгов для реализации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проекта (закон Республики Карелия от 16.07.2015 г. №1921-ЗРК)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Электроэнергия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КАДАСТРОВЫЙ КВАРТАЛ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Не определена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pic>
        <p:nvPicPr>
          <p:cNvPr id="15" name="Рисунок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104" y="1159793"/>
            <a:ext cx="349936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Мои документы\гончарова\ГимДокументы\ИнвестиционныеПлощадки\ПлощадкаФото\Кестеньга\Изображение 0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5821" y="3075806"/>
            <a:ext cx="2711649" cy="190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5796136" y="1203598"/>
            <a:ext cx="360040" cy="504056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r>
              <a:rPr lang="ru-RU" sz="1050" b="1" dirty="0" smtClean="0">
                <a:solidFill>
                  <a:prstClr val="white"/>
                </a:solidFill>
              </a:rPr>
              <a:t>33</a:t>
            </a:r>
            <a:endParaRPr lang="ru-RU" sz="1050" b="1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1" name="Picture 12" descr="Лоухи_район_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17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774" y="4981915"/>
            <a:ext cx="9144000" cy="161328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1" y="267551"/>
            <a:ext cx="9161537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1684" y="483518"/>
            <a:ext cx="282865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ЗЕМЕЛЬНЫЙ УЧАСТОК</a:t>
            </a:r>
            <a:r>
              <a:rPr lang="ru-RU" sz="1400" b="1" dirty="0">
                <a:solidFill>
                  <a:srgbClr val="00B0F0"/>
                </a:solidFill>
              </a:rPr>
              <a:t> </a:t>
            </a:r>
            <a:r>
              <a:rPr lang="ru-RU" sz="1400" b="1" dirty="0" smtClean="0">
                <a:solidFill>
                  <a:srgbClr val="00B0F0"/>
                </a:solidFill>
              </a:rPr>
              <a:t> (</a:t>
            </a:r>
            <a:r>
              <a:rPr lang="ru-RU" sz="1400" b="1" dirty="0" err="1" smtClean="0">
                <a:solidFill>
                  <a:srgbClr val="00B0F0"/>
                </a:solidFill>
              </a:rPr>
              <a:t>Кагогид</a:t>
            </a:r>
            <a:r>
              <a:rPr lang="ru-RU" sz="1400" b="1" dirty="0" smtClean="0">
                <a:solidFill>
                  <a:srgbClr val="00B0F0"/>
                </a:solidFill>
              </a:rPr>
              <a:t>)</a:t>
            </a: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964922"/>
              </p:ext>
            </p:extLst>
          </p:nvPr>
        </p:nvGraphicFramePr>
        <p:xfrm>
          <a:off x="179512" y="1131590"/>
          <a:ext cx="5265032" cy="3746169"/>
        </p:xfrm>
        <a:graphic>
          <a:graphicData uri="http://schemas.openxmlformats.org/drawingml/2006/table">
            <a:tbl>
              <a:tblPr/>
              <a:tblGrid>
                <a:gridCol w="1800200"/>
                <a:gridCol w="3464832"/>
              </a:tblGrid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Кестеньгское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сельское поселение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10:18:0030402:114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кв. м .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4560000 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Земли сельскохозяйственного назначения (возможен перевод)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сельскохозяйственного использования 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собственность не разграничена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0207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ИНФРАСТРУКТУРА (наличие подъездных путей)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Расстояние до а/д «Лоухи -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Суоперя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- 0,8 км.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30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Расстояние до административного центра поселения (пос.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Кестеньга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– 20 км. 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Передача в аренду  на торгах  либо без торгов для реализации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проекта (закон Республики Карелия от 16.07.2015 г. №1921-ЗРК)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КАДАСТРОВАЯ 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273 600 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r>
              <a:rPr lang="ru-RU" sz="1050" b="1" dirty="0" smtClean="0">
                <a:solidFill>
                  <a:prstClr val="white"/>
                </a:solidFill>
              </a:rPr>
              <a:t>34</a:t>
            </a:r>
            <a:endParaRPr lang="ru-RU" sz="1050" b="1" dirty="0">
              <a:solidFill>
                <a:prstClr val="white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105" y="1146051"/>
            <a:ext cx="3456383" cy="308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5796136" y="2859782"/>
            <a:ext cx="1008112" cy="648072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8" name="Picture 12" descr="Лоухи_район_ГЕР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93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774" y="4981915"/>
            <a:ext cx="9144000" cy="161328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67551"/>
            <a:ext cx="9133012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470" y="483518"/>
            <a:ext cx="303108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ЗЕМЕЛЬНЫЙ УЧАСТОК</a:t>
            </a:r>
            <a:r>
              <a:rPr lang="ru-RU" sz="1400" b="1" dirty="0">
                <a:solidFill>
                  <a:srgbClr val="00B0F0"/>
                </a:solidFill>
              </a:rPr>
              <a:t> </a:t>
            </a:r>
            <a:r>
              <a:rPr lang="ru-RU" sz="1400" b="1" dirty="0" smtClean="0">
                <a:solidFill>
                  <a:srgbClr val="00B0F0"/>
                </a:solidFill>
              </a:rPr>
              <a:t> (</a:t>
            </a:r>
            <a:r>
              <a:rPr lang="ru-RU" sz="1400" b="1" dirty="0" err="1" smtClean="0">
                <a:solidFill>
                  <a:srgbClr val="00B0F0"/>
                </a:solidFill>
              </a:rPr>
              <a:t>п.Софпорог</a:t>
            </a:r>
            <a:r>
              <a:rPr lang="ru-RU" sz="1400" b="1" dirty="0" smtClean="0">
                <a:solidFill>
                  <a:srgbClr val="00B0F0"/>
                </a:solidFill>
              </a:rPr>
              <a:t>)</a:t>
            </a: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617370"/>
              </p:ext>
            </p:extLst>
          </p:nvPr>
        </p:nvGraphicFramePr>
        <p:xfrm>
          <a:off x="179512" y="1130546"/>
          <a:ext cx="5265032" cy="3600400"/>
        </p:xfrm>
        <a:graphic>
          <a:graphicData uri="http://schemas.openxmlformats.org/drawingml/2006/table">
            <a:tbl>
              <a:tblPr/>
              <a:tblGrid>
                <a:gridCol w="1800200"/>
                <a:gridCol w="3464832"/>
              </a:tblGrid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Кестеньгское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сельское поселение,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п.Софпорог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10:18:0030104:47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кв. м.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38755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Земли населенных пунктов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 строительство туристической базы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собственность</a:t>
                      </a:r>
                      <a:r>
                        <a:rPr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разграничена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0207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ИНФРАСТРУКТУРА (наличие подъездных путей)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Рядом с автодорогой Лоухи-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Суоперя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Транспортная доступность 70 км. до федеральной трассы М-18.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30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Земельный участок находятся в живописном месте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п.Софпорог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20м. от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р.Софьянга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Передача в аренду  на торгах  либо без торгов для реализации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проекта (закон Республики Карелия от 16.07.2015 г. №1921-ЗРК)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Электроэнергия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041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КАДАСТРОВАЯ 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2 712 074.9 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r>
              <a:rPr lang="ru-RU" sz="1050" b="1" dirty="0" smtClean="0">
                <a:solidFill>
                  <a:prstClr val="white"/>
                </a:solidFill>
              </a:rPr>
              <a:t>35</a:t>
            </a:r>
            <a:endParaRPr lang="ru-RU" sz="1050" b="1" dirty="0">
              <a:solidFill>
                <a:prstClr val="white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6640" y="1144707"/>
            <a:ext cx="3427848" cy="243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Мои документы\гончарова\ГимДокументы\ПрезентацияЛоухскийРайон\Фото\МолодежныйЛагерь_2010\DSC048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1354" y="3435846"/>
            <a:ext cx="2272506" cy="15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6012160" y="2787774"/>
            <a:ext cx="1330541" cy="504056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9" name="Picture 12" descr="Лоухи_район_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6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83180" y="1779662"/>
            <a:ext cx="6160820" cy="1872207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75855" y="2403026"/>
            <a:ext cx="3871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Impact" pitchFamily="34" charset="0"/>
              </a:rPr>
              <a:t>ОБЩАЯ ИНФОРМАЦИЯ</a:t>
            </a:r>
            <a:endParaRPr lang="ru-RU" sz="32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774" y="4981915"/>
            <a:ext cx="9144000" cy="161328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36" y="267551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5392" y="483518"/>
            <a:ext cx="290124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ЗЕМЕЛЬНЫЙ УЧАСТОК</a:t>
            </a:r>
            <a:r>
              <a:rPr lang="ru-RU" sz="1400" b="1" dirty="0">
                <a:solidFill>
                  <a:srgbClr val="00B0F0"/>
                </a:solidFill>
              </a:rPr>
              <a:t> </a:t>
            </a:r>
            <a:r>
              <a:rPr lang="ru-RU" sz="1400" b="1" dirty="0" smtClean="0">
                <a:solidFill>
                  <a:srgbClr val="00B0F0"/>
                </a:solidFill>
              </a:rPr>
              <a:t> (Сосновый)</a:t>
            </a: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247148"/>
              </p:ext>
            </p:extLst>
          </p:nvPr>
        </p:nvGraphicFramePr>
        <p:xfrm>
          <a:off x="179512" y="1131590"/>
          <a:ext cx="5265032" cy="3713500"/>
        </p:xfrm>
        <a:graphic>
          <a:graphicData uri="http://schemas.openxmlformats.org/drawingml/2006/table">
            <a:tbl>
              <a:tblPr/>
              <a:tblGrid>
                <a:gridCol w="1800200"/>
                <a:gridCol w="3464832"/>
              </a:tblGrid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Кестеньгское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сельское поселение,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 востоку от пос. Сосновый, 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10:18:0090301:13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кв. м .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151709 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Земли промышленности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Для производственной деятельности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собственность не разграничена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0207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ИНФРАСТРУКТУРА (наличие подъездных путей)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 подъездные пути, расстояние до а/д М-18 «Кола» - 25 км.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30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Участок расположен в районе пос. Сосновый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Передача в аренду  на торгах  либо без торгов для реализации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проекта (закон Республики Карелия от 16.07.2015 г. №1921-ЗРК)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Инженерные сети отсутствуют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КАДАСТРОВАЯ 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13 265 434.96 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r>
              <a:rPr lang="ru-RU" sz="1050" b="1" dirty="0" smtClean="0">
                <a:solidFill>
                  <a:prstClr val="white"/>
                </a:solidFill>
              </a:rPr>
              <a:t>36</a:t>
            </a:r>
            <a:endParaRPr lang="ru-RU" sz="1050" b="1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7144"/>
            <a:ext cx="3499045" cy="241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8" name="Picture 12" descr="Лоухи_район_ГЕР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09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774" y="4981915"/>
            <a:ext cx="9144000" cy="161328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9" y="273921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4695" y="483518"/>
            <a:ext cx="3322641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ЗЕМЕЛЬНЫЙ УЧАСТОК</a:t>
            </a:r>
            <a:r>
              <a:rPr lang="ru-RU" sz="1400" b="1" dirty="0">
                <a:solidFill>
                  <a:srgbClr val="00B0F0"/>
                </a:solidFill>
              </a:rPr>
              <a:t> </a:t>
            </a:r>
            <a:r>
              <a:rPr lang="ru-RU" sz="1400" b="1" dirty="0" smtClean="0">
                <a:solidFill>
                  <a:srgbClr val="00B0F0"/>
                </a:solidFill>
              </a:rPr>
              <a:t> (</a:t>
            </a:r>
            <a:r>
              <a:rPr lang="ru-RU" sz="1400" b="1" dirty="0" err="1" smtClean="0">
                <a:solidFill>
                  <a:srgbClr val="00B0F0"/>
                </a:solidFill>
              </a:rPr>
              <a:t>пгт.Пяозерский</a:t>
            </a:r>
            <a:r>
              <a:rPr lang="ru-RU" sz="1400" b="1" dirty="0" smtClean="0">
                <a:solidFill>
                  <a:srgbClr val="00B0F0"/>
                </a:solidFill>
              </a:rPr>
              <a:t>)</a:t>
            </a: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151927"/>
              </p:ext>
            </p:extLst>
          </p:nvPr>
        </p:nvGraphicFramePr>
        <p:xfrm>
          <a:off x="179512" y="1131590"/>
          <a:ext cx="5265032" cy="3751655"/>
        </p:xfrm>
        <a:graphic>
          <a:graphicData uri="http://schemas.openxmlformats.org/drawingml/2006/table">
            <a:tbl>
              <a:tblPr/>
              <a:tblGrid>
                <a:gridCol w="1800200"/>
                <a:gridCol w="3464832"/>
              </a:tblGrid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Пяозерское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ГП,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пгт.Пяозерский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10:18:0020101:440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кв. м.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24000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Земли населенных пунктов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 строительство туристической базы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собственность не разграничена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0207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ИНФРАСТРУКТУРА (наличие подъездных путей)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 км. до федеральной трассы М-18. В 55 км. от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п.Пяозерский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расположен МАПП "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Суоперя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30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Земельный участок находятся в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п.Пяозерский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берегу озера оз.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Тухка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рядом с визит-центом Национального парка "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Паанаярви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Передача в аренду  на торгах  либо без торгов для реализации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проекта (закон Республики Карелия от 16.07.2015 г. №1921-ЗРК)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Инженерные сети отсутствуют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КАДАСТРОВАЯ 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1 493 520 руб.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r>
              <a:rPr lang="ru-RU" sz="1050" b="1" dirty="0" smtClean="0">
                <a:solidFill>
                  <a:prstClr val="white"/>
                </a:solidFill>
              </a:rPr>
              <a:t>37</a:t>
            </a:r>
            <a:endParaRPr lang="ru-RU" sz="1050" b="1" dirty="0">
              <a:solidFill>
                <a:prstClr val="white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2120" y="1131590"/>
            <a:ext cx="33843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6228184" y="3003798"/>
            <a:ext cx="288032" cy="648072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8" name="Picture 12" descr="Лоухи_район_ГЕР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6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774" y="4981915"/>
            <a:ext cx="9144000" cy="161328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05" y="267551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2883" y="483518"/>
            <a:ext cx="344626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ЗЕМЕЛЬНЫЙ УЧАСТОК</a:t>
            </a:r>
            <a:r>
              <a:rPr lang="ru-RU" sz="1400" b="1" dirty="0">
                <a:solidFill>
                  <a:srgbClr val="00B0F0"/>
                </a:solidFill>
              </a:rPr>
              <a:t> </a:t>
            </a:r>
            <a:r>
              <a:rPr lang="ru-RU" sz="1400" b="1" dirty="0" smtClean="0">
                <a:solidFill>
                  <a:srgbClr val="00B0F0"/>
                </a:solidFill>
              </a:rPr>
              <a:t> (п-ов Вершинный)</a:t>
            </a: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135371"/>
              </p:ext>
            </p:extLst>
          </p:nvPr>
        </p:nvGraphicFramePr>
        <p:xfrm>
          <a:off x="179512" y="1131590"/>
          <a:ext cx="5265032" cy="3599255"/>
        </p:xfrm>
        <a:graphic>
          <a:graphicData uri="http://schemas.openxmlformats.org/drawingml/2006/table">
            <a:tbl>
              <a:tblPr/>
              <a:tblGrid>
                <a:gridCol w="1800200"/>
                <a:gridCol w="3464832"/>
              </a:tblGrid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Чупинское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городское поселение,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пгт.Чупа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п-ов Вершинный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10:18:0050115:26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кв. м.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Земли населенных пунктов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 строительство туристической базы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собственность не разграничена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0207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ИНФРАСТРУКТУРА (наличие подъездных путей)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км. до федеральной трассы М-18.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30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Земельный участок находится в черте населенного пункта, на берегу залива Белого моря. 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Передача в аренду  на торгах  либо без торгов для реализации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проекта (закон Республики Карелия от 16.07.2015 г. №1921-ЗРК)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Инженерные сети отсутствуют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КАДАСТРОВАЯ 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3 551 000 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r>
              <a:rPr lang="ru-RU" sz="1050" b="1" dirty="0" smtClean="0">
                <a:solidFill>
                  <a:prstClr val="white"/>
                </a:solidFill>
              </a:rPr>
              <a:t>38</a:t>
            </a:r>
            <a:endParaRPr lang="ru-RU" sz="1050" b="1" dirty="0">
              <a:solidFill>
                <a:prstClr val="white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9870" y="1157114"/>
            <a:ext cx="357662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6372200" y="2669282"/>
            <a:ext cx="1080120" cy="1054596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8" name="Picture 12" descr="Лоухи_район_ГЕР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3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774" y="4981915"/>
            <a:ext cx="9144000" cy="161328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67551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9558" y="483518"/>
            <a:ext cx="315291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ЗЕМЕЛЬНЫЙ УЧАСТОК</a:t>
            </a:r>
            <a:r>
              <a:rPr lang="ru-RU" sz="1400" b="1" dirty="0">
                <a:solidFill>
                  <a:srgbClr val="00B0F0"/>
                </a:solidFill>
              </a:rPr>
              <a:t> </a:t>
            </a:r>
            <a:r>
              <a:rPr lang="ru-RU" sz="1400" b="1" dirty="0" smtClean="0">
                <a:solidFill>
                  <a:srgbClr val="00B0F0"/>
                </a:solidFill>
              </a:rPr>
              <a:t> (п. Амбарный)</a:t>
            </a: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938588"/>
              </p:ext>
            </p:extLst>
          </p:nvPr>
        </p:nvGraphicFramePr>
        <p:xfrm>
          <a:off x="179512" y="1131590"/>
          <a:ext cx="5265032" cy="3713500"/>
        </p:xfrm>
        <a:graphic>
          <a:graphicData uri="http://schemas.openxmlformats.org/drawingml/2006/table">
            <a:tbl>
              <a:tblPr/>
              <a:tblGrid>
                <a:gridCol w="1800200"/>
                <a:gridCol w="3464832"/>
              </a:tblGrid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Амбарнское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сельское поселение п. Амбарный, в восточной части кадастрового квартала 10: 18:0070101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10:18:0070101:8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кв. м.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164804 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Земли населенных пунктов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Для производственной деятельности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Собственность республики Карелия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0207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ИНФРАСТРУКТУРА (наличие подъездных путей)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км. до федеральной трассы М-18.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30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Земельный участок находится в черте населенного пункта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Передача в аренду  на торгах  либо без торгов для реализации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проекта (закон Республики Карелия от 16.07.2015 г. №1921-ЗРК)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Электроэнергия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КАДАСТРОВАЯ 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12 291 082.32 руб.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r>
              <a:rPr lang="ru-RU" sz="1050" b="1" dirty="0" smtClean="0">
                <a:solidFill>
                  <a:prstClr val="white"/>
                </a:solidFill>
              </a:rPr>
              <a:t>39</a:t>
            </a:r>
            <a:endParaRPr lang="ru-RU" sz="1050" b="1" dirty="0">
              <a:solidFill>
                <a:prstClr val="white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105" y="1131590"/>
            <a:ext cx="352839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6156176" y="3003798"/>
            <a:ext cx="1800200" cy="576064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8" name="Picture 12" descr="Лоухи_район_ГЕР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53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3774" y="4981915"/>
            <a:ext cx="9144000" cy="161328"/>
          </a:xfrm>
          <a:prstGeom prst="rect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8" y="267551"/>
            <a:ext cx="9144001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504" y="483518"/>
            <a:ext cx="3884781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ЗЕМЕЛЬНЫЙ УЧАСТОК</a:t>
            </a:r>
            <a:r>
              <a:rPr lang="ru-RU" sz="1400" b="1" dirty="0">
                <a:solidFill>
                  <a:srgbClr val="00B0F0"/>
                </a:solidFill>
              </a:rPr>
              <a:t> </a:t>
            </a:r>
            <a:r>
              <a:rPr lang="ru-RU" sz="1400" b="1" dirty="0" smtClean="0">
                <a:solidFill>
                  <a:srgbClr val="00B0F0"/>
                </a:solidFill>
              </a:rPr>
              <a:t> (п. Малиновая </a:t>
            </a:r>
            <a:r>
              <a:rPr lang="ru-RU" sz="1400" b="1" dirty="0" err="1" smtClean="0">
                <a:solidFill>
                  <a:srgbClr val="00B0F0"/>
                </a:solidFill>
              </a:rPr>
              <a:t>Варакка</a:t>
            </a:r>
            <a:r>
              <a:rPr lang="ru-RU" sz="1400" b="1" dirty="0" smtClean="0">
                <a:solidFill>
                  <a:srgbClr val="00B0F0"/>
                </a:solidFill>
              </a:rPr>
              <a:t>)</a:t>
            </a: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671171"/>
              </p:ext>
            </p:extLst>
          </p:nvPr>
        </p:nvGraphicFramePr>
        <p:xfrm>
          <a:off x="179512" y="1131590"/>
          <a:ext cx="5801614" cy="3635166"/>
        </p:xfrm>
        <a:graphic>
          <a:graphicData uri="http://schemas.openxmlformats.org/drawingml/2006/table">
            <a:tbl>
              <a:tblPr/>
              <a:tblGrid>
                <a:gridCol w="1983666"/>
                <a:gridCol w="3817948"/>
              </a:tblGrid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МЕСТОПОЛОЖЕНИЕ (АДРЕС)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Малиновараккское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СП,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п.Малиновая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Варакка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КАДАСТРОВЫЙ НОМЕР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10:18:0050803:161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ПЛОЩАДЬ</a:t>
                      </a:r>
                      <a:endParaRPr kumimoji="1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 га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5151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КАТЕГОРИЯ УЧАСТКА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Земли промышленности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ЦЕЛЕВОЕ ИСПОЛЬЗОВАНИЕ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Для производственной деятельности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ФОРМА СОБСТВЕННОСТИ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собственность не разграничена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40207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ТРАНСПОРТНАЯ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ИНФРАСТРУКТУРА (наличие подъездных путей)</a:t>
                      </a:r>
                      <a:endParaRPr kumimoji="1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Рядом с  а/д «Чупа – Малиновая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Варакка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Хетоламбина»</a:t>
                      </a:r>
                      <a:endParaRPr kumimoji="1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3300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УДАЛЕННОСТЬ ОТ НАСЕЛЕННЫХ ПУНКТОВ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Земельный участок расположен в районе пос. Малиновая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Варакка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ранее использовался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Чупинским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ГОК «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Карелслюда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для складирования отработанной горной породы.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ВАРИАНТЫ ПРИОБРЕТЕНИЯ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Передача в аренду  на торгах  либо без торгов для реализации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инвест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проекта (закон Республики Карелия от 16.07.2015 г. №1921-ЗРК)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ИНЖЕНЕРНАЯ ИНФРАСТРУКТУРА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Инженерные сети отсутствуют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  <a:tr h="2492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КАДАСТРОВАЯ СТОИМОСТЬ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6350000" ty="6350000" sx="28000" sy="30000" flip="none" algn="ctr"/>
                    </a:blip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определена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EC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7000"/>
                      </a:blip>
                      <a:srcRect/>
                      <a:tile tx="6350000" ty="6350000" sx="28000" sy="30000" flip="none" algn="ctr"/>
                    </a:blipFill>
                  </a:tcPr>
                </a:tc>
              </a:tr>
            </a:tbl>
          </a:graphicData>
        </a:graphic>
      </p:graphicFrame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r>
              <a:rPr lang="ru-RU" sz="1050" b="1" dirty="0" smtClean="0">
                <a:solidFill>
                  <a:prstClr val="white"/>
                </a:solidFill>
              </a:rPr>
              <a:t>40</a:t>
            </a:r>
            <a:endParaRPr lang="ru-RU" sz="1050" b="1" dirty="0">
              <a:solidFill>
                <a:prstClr val="white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1127" y="1131590"/>
            <a:ext cx="2983362" cy="230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ptzgovorit.ru/sites/default/files/original_nodes/p-46-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1126" y="3438865"/>
            <a:ext cx="298336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9" name="Picture 12" descr="Лоухи_район_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16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551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87624" y="509706"/>
            <a:ext cx="103214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КОНТАКТЫ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r>
              <a:rPr lang="ru-RU" sz="1050" b="1" dirty="0" smtClean="0">
                <a:solidFill>
                  <a:schemeClr val="bg1"/>
                </a:solidFill>
              </a:rPr>
              <a:t>41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146106"/>
            <a:ext cx="3381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</a:rPr>
              <a:t>Глава </a:t>
            </a:r>
            <a:r>
              <a:rPr lang="ru-RU" sz="1200" b="1" dirty="0" smtClean="0">
                <a:solidFill>
                  <a:srgbClr val="00B050"/>
                </a:solidFill>
              </a:rPr>
              <a:t>Администрации </a:t>
            </a:r>
            <a:r>
              <a:rPr lang="ru-RU" sz="1200" b="1" dirty="0" err="1" smtClean="0">
                <a:solidFill>
                  <a:srgbClr val="00B050"/>
                </a:solidFill>
              </a:rPr>
              <a:t>Лоухского</a:t>
            </a: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>
                <a:solidFill>
                  <a:srgbClr val="00B050"/>
                </a:solidFill>
              </a:rPr>
              <a:t>муниципального </a:t>
            </a:r>
            <a:r>
              <a:rPr lang="ru-RU" sz="1200" b="1" dirty="0" smtClean="0">
                <a:solidFill>
                  <a:srgbClr val="00B050"/>
                </a:solidFill>
              </a:rPr>
              <a:t>района</a:t>
            </a:r>
          </a:p>
          <a:p>
            <a:r>
              <a:rPr lang="ru-RU" sz="1200" b="1" dirty="0" smtClean="0">
                <a:solidFill>
                  <a:srgbClr val="00B050"/>
                </a:solidFill>
              </a:rPr>
              <a:t>Лебедев Сергей Мирославович</a:t>
            </a:r>
            <a:endParaRPr lang="ru-RU" sz="1200" b="1" dirty="0">
              <a:solidFill>
                <a:srgbClr val="00B050"/>
              </a:solidFill>
            </a:endParaRPr>
          </a:p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186660,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Республика Карелия, </a:t>
            </a:r>
            <a:r>
              <a:rPr lang="ru-RU" sz="1200" b="1" dirty="0" err="1">
                <a:solidFill>
                  <a:schemeClr val="bg1">
                    <a:lumMod val="50000"/>
                  </a:schemeClr>
                </a:solidFill>
              </a:rPr>
              <a:t>пгт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. Лоухи, ул. Советская, д. 27</a:t>
            </a:r>
          </a:p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8 (81439)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3-38-36</a:t>
            </a:r>
          </a:p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://louhiadm.ru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louhiadm@yandex.ru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07580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</a:rPr>
              <a:t>Инвестиционный уполномоченный </a:t>
            </a:r>
            <a:r>
              <a:rPr lang="ru-RU" sz="1200" b="1" dirty="0" err="1">
                <a:solidFill>
                  <a:srgbClr val="00B050"/>
                </a:solidFill>
              </a:rPr>
              <a:t>Лоухского</a:t>
            </a:r>
            <a:r>
              <a:rPr lang="ru-RU" sz="1200" b="1" dirty="0">
                <a:solidFill>
                  <a:srgbClr val="00B050"/>
                </a:solidFill>
              </a:rPr>
              <a:t> муниципального района</a:t>
            </a:r>
          </a:p>
          <a:p>
            <a:r>
              <a:rPr lang="ru-RU" sz="1200" b="1" dirty="0">
                <a:solidFill>
                  <a:srgbClr val="00B050"/>
                </a:solidFill>
              </a:rPr>
              <a:t>Начальник отдела экономического </a:t>
            </a:r>
            <a:r>
              <a:rPr lang="ru-RU" sz="1200" b="1" dirty="0" smtClean="0">
                <a:solidFill>
                  <a:srgbClr val="00B050"/>
                </a:solidFill>
              </a:rPr>
              <a:t>развития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 smtClean="0">
                <a:solidFill>
                  <a:srgbClr val="00B050"/>
                </a:solidFill>
              </a:rPr>
              <a:t>Администрации </a:t>
            </a:r>
            <a:r>
              <a:rPr lang="ru-RU" sz="1200" b="1" dirty="0" err="1" smtClean="0">
                <a:solidFill>
                  <a:srgbClr val="00B050"/>
                </a:solidFill>
              </a:rPr>
              <a:t>Лоухского</a:t>
            </a:r>
            <a:r>
              <a:rPr lang="ru-RU" sz="1200" b="1" dirty="0" smtClean="0">
                <a:solidFill>
                  <a:srgbClr val="00B050"/>
                </a:solidFill>
              </a:rPr>
              <a:t> муниципального района </a:t>
            </a:r>
            <a:r>
              <a:rPr lang="ru-RU" sz="1200" b="1" dirty="0">
                <a:solidFill>
                  <a:srgbClr val="00B050"/>
                </a:solidFill>
              </a:rPr>
              <a:t>Гончарова Инна Михайловна</a:t>
            </a:r>
          </a:p>
          <a:p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8 (81439) 5-13-90</a:t>
            </a:r>
          </a:p>
        </p:txBody>
      </p:sp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4675530" y="1146106"/>
            <a:ext cx="36442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solidFill>
                  <a:srgbClr val="00B050"/>
                </a:solidFill>
                <a:latin typeface="+mn-lt"/>
              </a:rPr>
              <a:t>Министерство экономического развития и промышленности Республики Карелия</a:t>
            </a:r>
          </a:p>
          <a:p>
            <a:r>
              <a:rPr lang="ru-RU" alt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185028</a:t>
            </a:r>
            <a:r>
              <a:rPr lang="ru-RU" altLang="ru-RU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Республика Карелия, г. Петрозаводск, ул. Андропова, д.2 </a:t>
            </a:r>
            <a:br>
              <a:rPr lang="ru-RU" altLang="ru-RU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8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(8142) 79-23-00</a:t>
            </a:r>
          </a:p>
          <a:p>
            <a:r>
              <a:rPr lang="ru-RU" altLang="ru-RU" sz="1200" b="1" dirty="0">
                <a:solidFill>
                  <a:schemeClr val="bg1">
                    <a:lumMod val="50000"/>
                  </a:schemeClr>
                </a:solidFill>
                <a:latin typeface="+mn-lt"/>
                <a:hlinkClick r:id="rId6"/>
              </a:rPr>
              <a:t>http://economy.karelia.ru</a:t>
            </a:r>
            <a:endParaRPr lang="en-US" altLang="ru-RU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ru-RU" alt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hlinkClick r:id="rId7"/>
              </a:rPr>
              <a:t>economy@karelia.ru</a:t>
            </a:r>
            <a:endParaRPr lang="ru-RU" altLang="ru-RU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6015" y="2956621"/>
            <a:ext cx="3960813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B050"/>
                </a:solidFill>
              </a:rPr>
              <a:t>АО «Корпорация развития Республики Карелия»</a:t>
            </a:r>
          </a:p>
          <a:p>
            <a:pPr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Республика Карелия, г. Петрозаводск, наб. </a:t>
            </a:r>
            <a:r>
              <a:rPr lang="ru-RU" sz="1200" b="1" dirty="0" err="1">
                <a:solidFill>
                  <a:schemeClr val="bg1">
                    <a:lumMod val="50000"/>
                  </a:schemeClr>
                </a:solidFill>
              </a:rPr>
              <a:t>Гюллинга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, 11 (Бизнес-инкубатор, офис 19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8 (8142) 44-54-00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hlinkClick r:id="rId8"/>
              </a:rPr>
              <a:t>http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hlinkClick r:id="rId8"/>
              </a:rPr>
              <a:t>://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hlinkClick r:id="rId8"/>
              </a:rPr>
              <a:t>kr-rk.ru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hlinkClick r:id="rId9"/>
              </a:rPr>
              <a:t>info@kr-rk.ru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ru-RU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8" name="Picture 12" descr="Лоухи_район_ГЕРБ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45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9552" y="509648"/>
            <a:ext cx="2624180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ГЕОГРАФИЧЕСКОЕ ПОЛОЖЕНИЕ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2215" y="4344653"/>
            <a:ext cx="27699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F76321"/>
                </a:solidFill>
              </a:rPr>
              <a:t>ПЛОЩАДЬ  2252170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га</a:t>
            </a:r>
            <a:endParaRPr lang="ru-RU" sz="1200" b="1" dirty="0">
              <a:solidFill>
                <a:srgbClr val="F7632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r>
              <a:rPr lang="ru-RU" sz="1050" b="1" dirty="0" smtClean="0">
                <a:solidFill>
                  <a:schemeClr val="bg1"/>
                </a:solidFill>
              </a:rPr>
              <a:t>5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442" y="4420624"/>
            <a:ext cx="2448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B0F0"/>
                </a:solidFill>
              </a:rPr>
              <a:t>СХЕМА</a:t>
            </a:r>
            <a:endParaRPr lang="ru-RU" sz="900" b="1" dirty="0">
              <a:solidFill>
                <a:srgbClr val="00B0F0"/>
              </a:solidFill>
            </a:endParaRPr>
          </a:p>
          <a:p>
            <a:pPr algn="ctr"/>
            <a:r>
              <a:rPr lang="ru-RU" sz="900" b="1" dirty="0">
                <a:solidFill>
                  <a:srgbClr val="00B0F0"/>
                </a:solidFill>
              </a:rPr>
              <a:t>РАСПОЛОЖЕНИЯ </a:t>
            </a:r>
            <a:r>
              <a:rPr lang="ru-RU" sz="900" b="1" dirty="0" smtClean="0">
                <a:solidFill>
                  <a:srgbClr val="00B0F0"/>
                </a:solidFill>
              </a:rPr>
              <a:t> ЛОУХСКОГО РАЙОНА</a:t>
            </a:r>
            <a:endParaRPr lang="ru-RU" sz="900" b="1" dirty="0">
              <a:solidFill>
                <a:srgbClr val="00B0F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58516" y="4371951"/>
            <a:ext cx="24854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00B0F0"/>
                </a:solidFill>
              </a:rPr>
              <a:t>СХЕМА</a:t>
            </a:r>
          </a:p>
          <a:p>
            <a:pPr algn="ctr"/>
            <a:r>
              <a:rPr lang="ru-RU" sz="900" b="1" dirty="0">
                <a:solidFill>
                  <a:srgbClr val="00B0F0"/>
                </a:solidFill>
              </a:rPr>
              <a:t>АДМИНИСТРАТИВНО-ТЕРРИТОРИАЛЬНОГО </a:t>
            </a:r>
            <a:r>
              <a:rPr lang="ru-RU" sz="900" b="1" dirty="0" smtClean="0">
                <a:solidFill>
                  <a:srgbClr val="00B0F0"/>
                </a:solidFill>
              </a:rPr>
              <a:t>ДЕЛЕНИЯ ЛОУХСКОГО РАЙОНА</a:t>
            </a:r>
            <a:endParaRPr lang="ru-RU" sz="900" b="1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80267" y="1231917"/>
            <a:ext cx="227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</a:rPr>
              <a:t>ГЕОГРАФИЧЕСКОЕ ПОЛОЖЕНИЕ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8425" y="267781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76321"/>
                </a:solidFill>
              </a:rPr>
              <a:t>АДМИНИСТРАТИВНО-ТЕРРИТОРИАЛЬНОЕ ДЕЛЕНИЕ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7764" y="1635646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 smtClean="0"/>
              <a:t>Лоухский</a:t>
            </a:r>
            <a:r>
              <a:rPr lang="ru-RU" sz="1000" dirty="0" smtClean="0"/>
              <a:t> район расположен </a:t>
            </a:r>
            <a:r>
              <a:rPr lang="ru-RU" sz="1000" dirty="0"/>
              <a:t>в северной части Республики </a:t>
            </a:r>
            <a:r>
              <a:rPr lang="ru-RU" sz="1000" dirty="0" smtClean="0"/>
              <a:t>Карелия, </a:t>
            </a:r>
            <a:r>
              <a:rPr lang="ru-RU" sz="1000" dirty="0"/>
              <a:t>граничит на юге с </a:t>
            </a:r>
            <a:r>
              <a:rPr lang="ru-RU" sz="1000" dirty="0" err="1"/>
              <a:t>Кемским</a:t>
            </a:r>
            <a:r>
              <a:rPr lang="ru-RU" sz="1000" dirty="0"/>
              <a:t> и </a:t>
            </a:r>
            <a:r>
              <a:rPr lang="ru-RU" sz="1000" dirty="0" err="1"/>
              <a:t>Калевальским</a:t>
            </a:r>
            <a:r>
              <a:rPr lang="ru-RU" sz="1000" dirty="0"/>
              <a:t> районами, на севере – с Мурманской областью, на западе - с Финляндией, на востоке граница района проходит по Белому морю.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75238" y="3053551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Район </a:t>
            </a:r>
            <a:r>
              <a:rPr lang="ru-RU" sz="1000" dirty="0"/>
              <a:t>включает в себя: 3 городских </a:t>
            </a:r>
            <a:r>
              <a:rPr lang="ru-RU" sz="1000" dirty="0" smtClean="0"/>
              <a:t>и 4 </a:t>
            </a:r>
            <a:r>
              <a:rPr lang="ru-RU" sz="1000" dirty="0"/>
              <a:t>сельских муниципальных </a:t>
            </a:r>
            <a:r>
              <a:rPr lang="ru-RU" sz="1000" dirty="0" smtClean="0"/>
              <a:t>образований, </a:t>
            </a:r>
            <a:r>
              <a:rPr lang="ru-RU" sz="1000" dirty="0"/>
              <a:t>29 населенных пунктов.</a:t>
            </a:r>
            <a:r>
              <a:rPr lang="ru-RU" sz="1000" b="1" dirty="0"/>
              <a:t> </a:t>
            </a:r>
            <a:endParaRPr lang="ru-RU" sz="1000" b="1" dirty="0" smtClean="0"/>
          </a:p>
          <a:p>
            <a:pPr algn="ctr"/>
            <a:r>
              <a:rPr lang="ru-RU" sz="1000" dirty="0" smtClean="0"/>
              <a:t>Административный центр – </a:t>
            </a:r>
            <a:r>
              <a:rPr lang="ru-RU" sz="1000" dirty="0" err="1" smtClean="0"/>
              <a:t>пгт.Лоухи</a:t>
            </a:r>
            <a:r>
              <a:rPr lang="ru-RU" sz="1000" dirty="0" smtClean="0"/>
              <a:t>. 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106" y="1212003"/>
            <a:ext cx="2169644" cy="307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ov.karelia.ru/gov/Maps/loyhi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709" y="1212003"/>
            <a:ext cx="2240779" cy="313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5" name="Picture 12" descr="Лоухи_район_ГЕР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27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85" y="253949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568" y="509648"/>
            <a:ext cx="216392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ИСТОРИЧЕСКАЯ СПРАВКА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8397" y="1207620"/>
            <a:ext cx="5685876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 smtClean="0"/>
              <a:t>Лоухский</a:t>
            </a:r>
            <a:r>
              <a:rPr lang="ru-RU" sz="1200" dirty="0" smtClean="0"/>
              <a:t> </a:t>
            </a:r>
            <a:r>
              <a:rPr lang="ru-RU" sz="1200" dirty="0"/>
              <a:t>район </a:t>
            </a:r>
            <a:r>
              <a:rPr lang="ru-RU" sz="1200" dirty="0" smtClean="0"/>
              <a:t> </a:t>
            </a:r>
            <a:r>
              <a:rPr lang="ru-RU" sz="1200" dirty="0"/>
              <a:t>образован в 1927 году. </a:t>
            </a:r>
            <a:endParaRPr lang="ru-RU" sz="1200" dirty="0" smtClean="0"/>
          </a:p>
          <a:p>
            <a:pPr algn="just"/>
            <a:r>
              <a:rPr lang="ru-RU" sz="1200" dirty="0" smtClean="0"/>
              <a:t>До </a:t>
            </a:r>
            <a:r>
              <a:rPr lang="ru-RU" sz="1200" dirty="0"/>
              <a:t>Октябрьской революции на месте района находилось несколько </a:t>
            </a:r>
            <a:r>
              <a:rPr lang="ru-RU" sz="1200" dirty="0" smtClean="0"/>
              <a:t>волостей: </a:t>
            </a:r>
            <a:r>
              <a:rPr lang="ru-RU" sz="1200" dirty="0" err="1" smtClean="0"/>
              <a:t>Керетская</a:t>
            </a:r>
            <a:r>
              <a:rPr lang="ru-RU" sz="1200" dirty="0"/>
              <a:t>, </a:t>
            </a:r>
            <a:r>
              <a:rPr lang="ru-RU" sz="1100" dirty="0" err="1"/>
              <a:t>Кестеньгская</a:t>
            </a:r>
            <a:r>
              <a:rPr lang="ru-RU" sz="1200" dirty="0"/>
              <a:t>, </a:t>
            </a:r>
            <a:r>
              <a:rPr lang="ru-RU" sz="1200" dirty="0" err="1"/>
              <a:t>Олангская</a:t>
            </a:r>
            <a:r>
              <a:rPr lang="ru-RU" sz="1200" dirty="0"/>
              <a:t>, </a:t>
            </a:r>
            <a:r>
              <a:rPr lang="ru-RU" sz="1200" dirty="0" err="1"/>
              <a:t>Вычетайбольская</a:t>
            </a:r>
            <a:r>
              <a:rPr lang="ru-RU" sz="1200" dirty="0"/>
              <a:t>, </a:t>
            </a:r>
            <a:r>
              <a:rPr lang="ru-RU" sz="1200" dirty="0" err="1"/>
              <a:t>Тихтозерская</a:t>
            </a:r>
            <a:r>
              <a:rPr lang="ru-RU" sz="1200" dirty="0"/>
              <a:t>, </a:t>
            </a:r>
            <a:r>
              <a:rPr lang="ru-RU" sz="1200" dirty="0" err="1"/>
              <a:t>Ухтинская</a:t>
            </a:r>
            <a:r>
              <a:rPr lang="ru-RU" sz="1200" dirty="0"/>
              <a:t>, относившихся к </a:t>
            </a:r>
            <a:r>
              <a:rPr lang="ru-RU" sz="1200" dirty="0" err="1"/>
              <a:t>Кемскому</a:t>
            </a:r>
            <a:r>
              <a:rPr lang="ru-RU" sz="1200" dirty="0"/>
              <a:t> уезду Архангельской губернии. По административной реформе 1927 года в Карелии вместо 7 уездов и 55 волостей было образовано 26 районов, в том числе </a:t>
            </a:r>
            <a:r>
              <a:rPr lang="ru-RU" sz="1200" dirty="0" err="1"/>
              <a:t>Лоухский</a:t>
            </a:r>
            <a:r>
              <a:rPr lang="ru-RU" sz="1200" dirty="0"/>
              <a:t> и </a:t>
            </a:r>
            <a:r>
              <a:rPr lang="ru-RU" sz="1200" dirty="0" err="1"/>
              <a:t>Кестеньгский</a:t>
            </a:r>
            <a:r>
              <a:rPr lang="ru-RU" sz="1200" dirty="0"/>
              <a:t>. </a:t>
            </a:r>
            <a:endParaRPr lang="ru-RU" sz="1200" dirty="0" smtClean="0"/>
          </a:p>
          <a:p>
            <a:pPr algn="just"/>
            <a:endParaRPr lang="ru-RU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r>
              <a:rPr lang="ru-RU" sz="1050" b="1" dirty="0" smtClean="0">
                <a:solidFill>
                  <a:schemeClr val="bg1"/>
                </a:solidFill>
              </a:rPr>
              <a:t>6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0671" y="2418920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В историческом прошлом территорию района занимали первобытнообщинные племена  саамов (лопарей), карелов. В ХII веке начинается заселение территории русскими. В  </a:t>
            </a:r>
            <a:r>
              <a:rPr lang="en-US" sz="1200" dirty="0" smtClean="0"/>
              <a:t>XYI</a:t>
            </a:r>
            <a:r>
              <a:rPr lang="ru-RU" sz="1200" dirty="0" smtClean="0"/>
              <a:t> веке  в Поморье ведущим промыслом стало солеварение и в первые в это время упоминается о добыче слюды и жемчуга.</a:t>
            </a:r>
          </a:p>
          <a:p>
            <a:pPr algn="just"/>
            <a:endParaRPr lang="ru-RU" sz="1200" dirty="0" smtClean="0"/>
          </a:p>
          <a:p>
            <a:pPr algn="just"/>
            <a:endParaRPr lang="ru-RU" sz="12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30671" y="3219822"/>
            <a:ext cx="56436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/>
              <a:t>Во второй половине </a:t>
            </a:r>
            <a:r>
              <a:rPr lang="en-US" sz="1200" dirty="0"/>
              <a:t>XIX</a:t>
            </a:r>
            <a:r>
              <a:rPr lang="ru-RU" sz="1200" dirty="0"/>
              <a:t> века большой размах получают лесозаготовки и лесопиление. В 1879г. купцы братья Савины основали в селе </a:t>
            </a:r>
            <a:r>
              <a:rPr lang="ru-RU" sz="1200" dirty="0" err="1"/>
              <a:t>Кереть</a:t>
            </a:r>
            <a:r>
              <a:rPr lang="ru-RU" sz="1200" dirty="0"/>
              <a:t> лесопильный завод. С 1880г. село стало промышленно- экономическим центром. Здесь соединялись морские пути с Мурманска и Архангельска, речные летом и санные зимой с Финляндией. </a:t>
            </a:r>
          </a:p>
          <a:p>
            <a:pPr marR="0" lvl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/>
              <a:t>С началом строительства железной дороги Петербург – Мурманск была основана станция Лоухи (август 1917г.).</a:t>
            </a:r>
          </a:p>
        </p:txBody>
      </p:sp>
      <p:pic>
        <p:nvPicPr>
          <p:cNvPr id="67587" name="Picture 3" descr="D:\Мои документы\гончарова\ГимДокументы\ПрезентацияЛоухскийРайон\Фото\Село Кереть\SAM_0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285866"/>
            <a:ext cx="2357454" cy="314327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8" name="Picture 12" descr="Лоухи_район_ГЕР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50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fld id="{B19B0651-EE4F-4900-A07F-96A6BFA9D0F0}" type="slidenum">
              <a:rPr lang="ru-RU" sz="1050" b="1" smtClean="0">
                <a:solidFill>
                  <a:schemeClr val="bg1"/>
                </a:solidFill>
              </a:rPr>
              <a:pPr/>
              <a:t>7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1094" y="1059582"/>
            <a:ext cx="2421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F76321"/>
                </a:solidFill>
              </a:rPr>
              <a:t>ЗЕМЕЛЬНЫЕ </a:t>
            </a:r>
            <a:r>
              <a:rPr lang="ru-RU" sz="1200" b="1" dirty="0">
                <a:solidFill>
                  <a:srgbClr val="F76321"/>
                </a:solidFill>
              </a:rPr>
              <a:t>И ВОДНЫЕ РЕСУРСЫ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4520" y="2293080"/>
            <a:ext cx="4438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 smtClean="0"/>
              <a:t>Гидрографическая </a:t>
            </a:r>
            <a:r>
              <a:rPr lang="ru-RU" sz="900" b="1" dirty="0"/>
              <a:t>сеть принадлежит к бассейну Белого моря. </a:t>
            </a:r>
            <a:r>
              <a:rPr lang="ru-RU" sz="900" b="1" dirty="0" smtClean="0"/>
              <a:t>На </a:t>
            </a:r>
            <a:r>
              <a:rPr lang="ru-RU" sz="900" b="1" dirty="0"/>
              <a:t>территории </a:t>
            </a:r>
            <a:r>
              <a:rPr lang="ru-RU" sz="900" b="1" dirty="0" smtClean="0"/>
              <a:t>расположено </a:t>
            </a:r>
            <a:r>
              <a:rPr lang="ru-RU" sz="900" b="1" dirty="0" err="1"/>
              <a:t>Кумское</a:t>
            </a:r>
            <a:r>
              <a:rPr lang="ru-RU" sz="900" b="1" dirty="0"/>
              <a:t> водохранилище, в состав которого входят самые крупные озера </a:t>
            </a:r>
            <a:r>
              <a:rPr lang="ru-RU" sz="900" b="1" dirty="0" err="1"/>
              <a:t>Пяозеро</a:t>
            </a:r>
            <a:r>
              <a:rPr lang="ru-RU" sz="900" b="1" dirty="0"/>
              <a:t> и </a:t>
            </a:r>
            <a:r>
              <a:rPr lang="ru-RU" sz="900" b="1" dirty="0" err="1"/>
              <a:t>Топозеро</a:t>
            </a:r>
            <a:r>
              <a:rPr lang="ru-RU" sz="900" b="1" dirty="0"/>
              <a:t>, а также часть </a:t>
            </a:r>
            <a:r>
              <a:rPr lang="ru-RU" sz="900" b="1" dirty="0" err="1"/>
              <a:t>Иовского</a:t>
            </a:r>
            <a:r>
              <a:rPr lang="ru-RU" sz="900" b="1" dirty="0"/>
              <a:t> водохранилища. </a:t>
            </a:r>
            <a:endParaRPr lang="ru-RU" sz="9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ru-RU" sz="900" b="1" dirty="0" smtClean="0"/>
              <a:t>Для </a:t>
            </a:r>
            <a:r>
              <a:rPr lang="ru-RU" sz="900" b="1" dirty="0"/>
              <a:t>района характерна густая речная сеть. Наиболее крупные реки: </a:t>
            </a:r>
            <a:r>
              <a:rPr lang="ru-RU" sz="900" b="1" dirty="0" err="1"/>
              <a:t>Кереть</a:t>
            </a:r>
            <a:r>
              <a:rPr lang="ru-RU" sz="900" b="1" dirty="0"/>
              <a:t>, Кума, </a:t>
            </a:r>
            <a:r>
              <a:rPr lang="ru-RU" sz="900" b="1" dirty="0" err="1"/>
              <a:t>Понча</a:t>
            </a:r>
            <a:r>
              <a:rPr lang="ru-RU" sz="900" b="1" dirty="0"/>
              <a:t>, </a:t>
            </a:r>
            <a:r>
              <a:rPr lang="ru-RU" sz="900" b="1" dirty="0" err="1"/>
              <a:t>Оланга</a:t>
            </a:r>
            <a:r>
              <a:rPr lang="ru-RU" sz="900" b="1" dirty="0"/>
              <a:t>. Долины рек развиты слабо, пойма прерывиста, русла изобилуют порогами и перекатами.</a:t>
            </a:r>
          </a:p>
          <a:p>
            <a:pPr algn="just"/>
            <a:endParaRPr lang="ru-RU" sz="9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ru-RU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2033529"/>
            <a:ext cx="2221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F0"/>
                </a:solidFill>
              </a:rPr>
              <a:t>ВОДНЫЕ РЕСУРСЫ</a:t>
            </a:r>
            <a:endParaRPr lang="ru-RU" sz="1100" b="1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9915" y="1428691"/>
            <a:ext cx="4324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Площадь - </a:t>
            </a:r>
            <a:r>
              <a:rPr lang="ru-RU" sz="1400" dirty="0" smtClean="0"/>
              <a:t>22552 </a:t>
            </a:r>
            <a:r>
              <a:rPr lang="ru-RU" sz="1400" dirty="0"/>
              <a:t>кв. км., из которой 4520 </a:t>
            </a:r>
            <a:r>
              <a:rPr lang="ru-RU" sz="1400" dirty="0" err="1"/>
              <a:t>кв.км</a:t>
            </a:r>
            <a:r>
              <a:rPr lang="ru-RU" sz="1400" dirty="0"/>
              <a:t> (около 20%) покрыто водой.</a:t>
            </a:r>
            <a:endParaRPr lang="ru-RU" sz="1400" b="1" dirty="0"/>
          </a:p>
        </p:txBody>
      </p:sp>
      <p:pic>
        <p:nvPicPr>
          <p:cNvPr id="1026" name="Picture 2" descr="C:\Users\Inna\Pictures\0_60321_4055f841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43" y="3366930"/>
            <a:ext cx="2071702" cy="1376339"/>
          </a:xfrm>
          <a:prstGeom prst="rect">
            <a:avLst/>
          </a:prstGeom>
          <a:noFill/>
        </p:spPr>
      </p:pic>
      <p:pic>
        <p:nvPicPr>
          <p:cNvPr id="13" name="Picture 4" descr="C:\Users\Inna\Pictures\x_9a9ddfd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5121" y="3224054"/>
            <a:ext cx="2071702" cy="1553777"/>
          </a:xfrm>
          <a:prstGeom prst="rect">
            <a:avLst/>
          </a:prstGeom>
          <a:noFill/>
        </p:spPr>
      </p:pic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806562"/>
              </p:ext>
            </p:extLst>
          </p:nvPr>
        </p:nvGraphicFramePr>
        <p:xfrm>
          <a:off x="5508104" y="1244249"/>
          <a:ext cx="3193821" cy="37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5416" y="490151"/>
            <a:ext cx="319215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ПРИРОДНО-РЕСУРСНЫЙ ПОТЕНЦИАЛ</a:t>
            </a:r>
            <a:endParaRPr lang="ru-RU" sz="1400" b="1" dirty="0">
              <a:solidFill>
                <a:srgbClr val="00B0F0"/>
              </a:solidFill>
            </a:endParaRPr>
          </a:p>
        </p:txBody>
      </p:sp>
      <p:pic>
        <p:nvPicPr>
          <p:cNvPr id="23" name="Picture 12" descr="Лоухи_район_ГЕРБ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20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981915"/>
            <a:ext cx="9144000" cy="16132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749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5416" y="490151"/>
            <a:ext cx="319215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ПРИРОДНО-РЕСУРСНЫЙ ПОТЕНЦИАЛ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fld id="{B19B0651-EE4F-4900-A07F-96A6BFA9D0F0}" type="slidenum">
              <a:rPr lang="ru-RU" sz="1050" b="1" smtClean="0">
                <a:solidFill>
                  <a:schemeClr val="bg1"/>
                </a:solidFill>
              </a:rPr>
              <a:pPr/>
              <a:t>8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1094" y="1059582"/>
            <a:ext cx="1786066" cy="320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dirty="0" smtClean="0">
                <a:solidFill>
                  <a:srgbClr val="F76321"/>
                </a:solidFill>
              </a:rPr>
              <a:t>ПОЛЕЗНЫЕ ИСКОПАЕМЫЕ</a:t>
            </a:r>
            <a:endParaRPr lang="ru-RU" sz="1100" b="1" dirty="0">
              <a:solidFill>
                <a:srgbClr val="F7632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25515" y="2283718"/>
            <a:ext cx="4438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9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ru-RU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3" y="1366718"/>
            <a:ext cx="7924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Слюда- </a:t>
            </a:r>
            <a:r>
              <a:rPr lang="ru-RU" sz="1200" dirty="0"/>
              <a:t>мусковит, полевошпатовое сырье, природный строительный и облицовочный камень, кианитовые руды, титаномагнетитовые руды, золото. </a:t>
            </a:r>
            <a:r>
              <a:rPr lang="ru-RU" sz="1200" dirty="0" smtClean="0"/>
              <a:t>Выявлены </a:t>
            </a:r>
            <a:r>
              <a:rPr lang="ru-RU" sz="1200" dirty="0"/>
              <a:t>платиносодержащие рудопроявления, рудопроявления апатит-</a:t>
            </a:r>
            <a:r>
              <a:rPr lang="ru-RU" sz="1200" dirty="0" err="1"/>
              <a:t>карбанатитановых</a:t>
            </a:r>
            <a:r>
              <a:rPr lang="ru-RU" sz="1200" dirty="0"/>
              <a:t> руд, крупная залежь глин. Район богат коллекционным камнем: </a:t>
            </a:r>
            <a:r>
              <a:rPr lang="ru-RU" sz="1200" dirty="0" err="1"/>
              <a:t>фуксит</a:t>
            </a:r>
            <a:r>
              <a:rPr lang="ru-RU" sz="1200" dirty="0"/>
              <a:t>, минералы гранитовых пегматитов, корунд, гранат, жемчуг.  </a:t>
            </a:r>
            <a:endParaRPr lang="ru-RU" sz="1200" b="1" dirty="0"/>
          </a:p>
        </p:txBody>
      </p:sp>
      <p:pic>
        <p:nvPicPr>
          <p:cNvPr id="1026" name="Picture 2" descr="http://kaboshon.ru/shop_image/product/1000091_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4" y="285595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6905" y="4421834"/>
            <a:ext cx="9586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Слюда</a:t>
            </a:r>
            <a:endParaRPr lang="ru-RU" sz="1200" dirty="0"/>
          </a:p>
        </p:txBody>
      </p:sp>
      <p:pic>
        <p:nvPicPr>
          <p:cNvPr id="20" name="Рисунок 19" descr="kyanite_small.gif"/>
          <p:cNvPicPr>
            <a:picLocks noChangeAspect="1"/>
          </p:cNvPicPr>
          <p:nvPr/>
        </p:nvPicPr>
        <p:blipFill>
          <a:blip r:embed="rId5" cstate="print">
            <a:lum bright="6000" contrast="38000"/>
          </a:blip>
          <a:stretch>
            <a:fillRect/>
          </a:stretch>
        </p:blipFill>
        <p:spPr>
          <a:xfrm>
            <a:off x="4071934" y="2857502"/>
            <a:ext cx="2406985" cy="18241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lumMod val="20000"/>
                <a:lumOff val="80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4357686" y="2928940"/>
            <a:ext cx="11239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Кианит</a:t>
            </a:r>
            <a:endParaRPr lang="ru-RU" sz="1200" dirty="0"/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2143108" y="3000378"/>
            <a:ext cx="2071702" cy="1552569"/>
            <a:chOff x="3360" y="144"/>
            <a:chExt cx="2161" cy="1563"/>
          </a:xfrm>
        </p:grpSpPr>
        <p:pic>
          <p:nvPicPr>
            <p:cNvPr id="22" name="Picture 4" descr="Картинка 1 из 1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b="8333"/>
            <a:stretch>
              <a:fillRect/>
            </a:stretch>
          </p:blipFill>
          <p:spPr bwMode="auto">
            <a:xfrm>
              <a:off x="3360" y="144"/>
              <a:ext cx="2161" cy="1563"/>
            </a:xfrm>
            <a:prstGeom prst="rect">
              <a:avLst/>
            </a:prstGeom>
            <a:noFill/>
          </p:spPr>
        </p:pic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3456" y="1392"/>
              <a:ext cx="144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кварц</a:t>
              </a:r>
            </a:p>
          </p:txBody>
        </p:sp>
      </p:grpSp>
      <p:pic>
        <p:nvPicPr>
          <p:cNvPr id="26" name="Picture 4" descr="http://rusmineral.ru/Upload/Items/28%2011%2013%20(60)_w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857502"/>
            <a:ext cx="2381267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8" name="Picture 12" descr="Лоухи_район_ГЕРБ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06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82306474"/>
              </p:ext>
            </p:extLst>
          </p:nvPr>
        </p:nvGraphicFramePr>
        <p:xfrm>
          <a:off x="2864839" y="1521232"/>
          <a:ext cx="3371569" cy="228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285" y="5002732"/>
            <a:ext cx="9144000" cy="161328"/>
          </a:xfrm>
          <a:prstGeom prst="rect">
            <a:avLst/>
          </a:prstGeom>
          <a:solidFill>
            <a:srgbClr val="E13A0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144" y="248765"/>
            <a:ext cx="9144000" cy="792088"/>
          </a:xfrm>
          <a:prstGeom prst="rect">
            <a:avLst/>
          </a:prstGeom>
          <a:blipFill dpi="0" rotWithShape="1">
            <a:blip r:embed="rId4" cstate="print">
              <a:alphaModFix amt="8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131314"/>
            <a:ext cx="914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3271" y="401985"/>
            <a:ext cx="365260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ОСНОВНЫЕ ПОКАЗАТЕЛИ</a:t>
            </a:r>
          </a:p>
          <a:p>
            <a:r>
              <a:rPr lang="ru-RU" sz="1400" b="1" dirty="0" smtClean="0">
                <a:solidFill>
                  <a:srgbClr val="00B0F0"/>
                </a:solidFill>
              </a:rPr>
              <a:t>СОЦИАЛЬНО-ЭКОНОМИЧЕСКОГО РАЗВИТИЯ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92019" y="3178185"/>
            <a:ext cx="2520280" cy="257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800" b="1" dirty="0" smtClean="0"/>
              <a:t>УРОВЕНЬ ЗАРЕГИСТРИРОВАННОЙ БЕЗРАБОТИЦЫ, %</a:t>
            </a: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59832" y="4925657"/>
            <a:ext cx="1571727" cy="273844"/>
          </a:xfrm>
        </p:spPr>
        <p:txBody>
          <a:bodyPr/>
          <a:lstStyle/>
          <a:p>
            <a:fld id="{B19B0651-EE4F-4900-A07F-96A6BFA9D0F0}" type="slidenum">
              <a:rPr lang="ru-RU" sz="1050" b="1" smtClean="0">
                <a:solidFill>
                  <a:schemeClr val="bg1"/>
                </a:solidFill>
              </a:rPr>
              <a:pPr/>
              <a:t>9</a:t>
            </a:fld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593" y="1574659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F76321"/>
                </a:solidFill>
              </a:rPr>
              <a:t>ОБЩАЯ ЧИСЛЕННОСТЬ НАСЕЛЕНИЯ</a:t>
            </a: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F76321"/>
                </a:solidFill>
              </a:rPr>
              <a:t>НА 01.01.2021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B0F0"/>
                </a:solidFill>
              </a:rPr>
              <a:t>10547* </a:t>
            </a:r>
            <a:r>
              <a:rPr lang="ru-RU" b="1" dirty="0"/>
              <a:t>ЧЕЛОВЕК</a:t>
            </a:r>
          </a:p>
          <a:p>
            <a:pPr algn="ctr">
              <a:lnSpc>
                <a:spcPct val="150000"/>
              </a:lnSpc>
            </a:pPr>
            <a:r>
              <a:rPr lang="ru-RU" b="1" dirty="0"/>
              <a:t>* оценка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6697" y="1206136"/>
            <a:ext cx="2201024" cy="257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b="1" dirty="0" smtClean="0"/>
              <a:t>НАЦИОНАЛЬНЫЙ СОСТАВ</a:t>
            </a:r>
            <a:r>
              <a:rPr lang="ru-RU" sz="800" b="1" dirty="0"/>
              <a:t> </a:t>
            </a:r>
            <a:r>
              <a:rPr lang="ru-RU" sz="800" b="1" dirty="0" smtClean="0"/>
              <a:t>НАСЕЛЕНИЯ,%</a:t>
            </a:r>
            <a:endParaRPr lang="ru-RU" sz="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79" y="3178185"/>
            <a:ext cx="2507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ЧИСЛЕННОСТЬ </a:t>
            </a:r>
            <a:r>
              <a:rPr lang="ru-RU" sz="800" b="1" dirty="0"/>
              <a:t>ЭКОНОМИЧЕСКИ </a:t>
            </a:r>
            <a:endParaRPr lang="ru-RU" sz="800" b="1" dirty="0" smtClean="0"/>
          </a:p>
          <a:p>
            <a:pPr algn="ctr"/>
            <a:r>
              <a:rPr lang="ru-RU" sz="800" b="1" dirty="0" smtClean="0"/>
              <a:t>АКТИВНОГО НАСЕЛЕНИЯ, ЧЕЛ.</a:t>
            </a:r>
            <a:endParaRPr lang="ru-RU" sz="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28978" y="1215445"/>
            <a:ext cx="2727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ЧИСЛЕННОСТЬ </a:t>
            </a:r>
            <a:r>
              <a:rPr lang="ru-RU" sz="800" b="1" dirty="0"/>
              <a:t>ОФИЦИАЛЬНО ЗАРЕГИСТИРОВАННЫХ </a:t>
            </a:r>
            <a:r>
              <a:rPr lang="ru-RU" sz="800" b="1" dirty="0" smtClean="0"/>
              <a:t>БЕЗРАБОТНЫХ, ЧЕЛ.</a:t>
            </a:r>
            <a:endParaRPr lang="ru-RU" sz="800" b="1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014893444"/>
              </p:ext>
            </p:extLst>
          </p:nvPr>
        </p:nvGraphicFramePr>
        <p:xfrm>
          <a:off x="3491736" y="3507854"/>
          <a:ext cx="2418535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50044224"/>
              </p:ext>
            </p:extLst>
          </p:nvPr>
        </p:nvGraphicFramePr>
        <p:xfrm>
          <a:off x="6228978" y="1684286"/>
          <a:ext cx="2418535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194449305"/>
              </p:ext>
            </p:extLst>
          </p:nvPr>
        </p:nvGraphicFramePr>
        <p:xfrm>
          <a:off x="6257921" y="3528905"/>
          <a:ext cx="2418535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29329" y="3219822"/>
            <a:ext cx="2207912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F76321"/>
                </a:solidFill>
              </a:rPr>
              <a:t>УРОВЕНЬ ЖИЗНИ НАСЕЛЕНИЯ 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781518"/>
              </p:ext>
            </p:extLst>
          </p:nvPr>
        </p:nvGraphicFramePr>
        <p:xfrm>
          <a:off x="87934" y="3723878"/>
          <a:ext cx="3207491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487411"/>
              </a:tblGrid>
              <a:tr h="2200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69,8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Средняя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продолжительность жизни, лет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701228" y="490151"/>
            <a:ext cx="289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</a:t>
            </a:r>
            <a:r>
              <a:rPr lang="ru-RU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Лоухский</a:t>
            </a:r>
            <a:r>
              <a:rPr lang="ru-R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муниципальный район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0" name="Picture 12" descr="Лоухи_район_ГЕРБ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77836" y="285734"/>
            <a:ext cx="478690" cy="7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528875603"/>
              </p:ext>
            </p:extLst>
          </p:nvPr>
        </p:nvGraphicFramePr>
        <p:xfrm>
          <a:off x="6444208" y="1707654"/>
          <a:ext cx="2418535" cy="11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72" y="3536337"/>
            <a:ext cx="24145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904651704"/>
              </p:ext>
            </p:extLst>
          </p:nvPr>
        </p:nvGraphicFramePr>
        <p:xfrm>
          <a:off x="3615081" y="3516739"/>
          <a:ext cx="2418535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831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12059</TotalTime>
  <Words>3984</Words>
  <Application>Microsoft Office PowerPoint</Application>
  <PresentationFormat>Экран (16:9)</PresentationFormat>
  <Paragraphs>904</Paragraphs>
  <Slides>45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Самодурова Дарья Дмитриевна</dc:creator>
  <cp:lastModifiedBy>Пользователь</cp:lastModifiedBy>
  <cp:revision>803</cp:revision>
  <cp:lastPrinted>2018-02-07T14:56:27Z</cp:lastPrinted>
  <dcterms:created xsi:type="dcterms:W3CDTF">2015-08-03T13:19:45Z</dcterms:created>
  <dcterms:modified xsi:type="dcterms:W3CDTF">2021-03-29T12:13:50Z</dcterms:modified>
</cp:coreProperties>
</file>